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7" r:id="rId13"/>
    <p:sldId id="271" r:id="rId14"/>
    <p:sldId id="268" r:id="rId15"/>
    <p:sldId id="270" r:id="rId16"/>
    <p:sldId id="269" r:id="rId17"/>
  </p:sldIdLst>
  <p:sldSz cx="18288000" cy="10287000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Overpass Light" charset="0"/>
      <p:regular r:id="rId23"/>
    </p:embeddedFont>
    <p:embeddedFont>
      <p:font typeface="Arimo Bold" charset="0"/>
      <p:regular r:id="rId24"/>
    </p:embeddedFont>
    <p:embeddedFont>
      <p:font typeface="Calibri (MS)" charset="0"/>
      <p:regular r:id="rId25"/>
    </p:embeddedFont>
    <p:embeddedFont>
      <p:font typeface="Overpass Ultra-Bold" charset="0"/>
      <p:regular r:id="rId26"/>
    </p:embeddedFont>
    <p:embeddedFont>
      <p:font typeface="Arimo" charset="0"/>
      <p:regular r:id="rId27"/>
    </p:embeddedFont>
    <p:embeddedFont>
      <p:font typeface="Quattrocento Bold" charset="0"/>
      <p:regular r:id="rId28"/>
    </p:embeddedFont>
    <p:embeddedFont>
      <p:font typeface="Aleo Bold" charset="0"/>
      <p:regular r:id="rId29"/>
    </p:embeddedFont>
    <p:embeddedFont>
      <p:font typeface="Calibri (MS) Bold" charset="0"/>
      <p:regular r:id="rId30"/>
    </p:embeddedFont>
    <p:embeddedFont>
      <p:font typeface="Quattrocento" charset="0"/>
      <p:regular r:id="rId31"/>
    </p:embeddedFont>
  </p:embeddedFontLst>
  <p:defaultTextStyle>
    <a:defPPr>
      <a:defRPr lang="en-US"/>
    </a:defPPr>
    <a:lvl1pPr marL="0" algn="l" defTabSz="9135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795" algn="l" defTabSz="9135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578" algn="l" defTabSz="9135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73" algn="l" defTabSz="9135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156" algn="l" defTabSz="9135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948" algn="l" defTabSz="9135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739" algn="l" defTabSz="9135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525" algn="l" defTabSz="9135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306" algn="l" defTabSz="9135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4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5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6795" algn="l" defTabSz="9135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3578" algn="l" defTabSz="9135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0373" algn="l" defTabSz="9135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7156" algn="l" defTabSz="9135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3948" algn="l" defTabSz="9135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740739" algn="l" defTabSz="9135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197525" algn="l" defTabSz="9135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3654306" algn="l" defTabSz="9135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9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3"/>
            <a:ext cx="2057400" cy="58515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3"/>
            <a:ext cx="6019800" cy="58515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3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5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3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4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3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8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7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5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3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1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9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7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5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3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4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4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7" y="1535127"/>
            <a:ext cx="4040189" cy="6397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95" indent="0">
              <a:buNone/>
              <a:defRPr sz="2000" b="1"/>
            </a:lvl2pPr>
            <a:lvl3pPr marL="913578" indent="0">
              <a:buNone/>
              <a:defRPr sz="1800" b="1"/>
            </a:lvl3pPr>
            <a:lvl4pPr marL="1370373" indent="0">
              <a:buNone/>
              <a:defRPr sz="1800" b="1"/>
            </a:lvl4pPr>
            <a:lvl5pPr marL="1827156" indent="0">
              <a:buNone/>
              <a:defRPr sz="1800" b="1"/>
            </a:lvl5pPr>
            <a:lvl6pPr marL="2283948" indent="0">
              <a:buNone/>
              <a:defRPr sz="1800" b="1"/>
            </a:lvl6pPr>
            <a:lvl7pPr marL="2740739" indent="0">
              <a:buNone/>
              <a:defRPr sz="1800" b="1"/>
            </a:lvl7pPr>
            <a:lvl8pPr marL="3197525" indent="0">
              <a:buNone/>
              <a:defRPr sz="1800" b="1"/>
            </a:lvl8pPr>
            <a:lvl9pPr marL="365430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7" y="2174876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27"/>
            <a:ext cx="4041776" cy="6397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95" indent="0">
              <a:buNone/>
              <a:defRPr sz="2000" b="1"/>
            </a:lvl2pPr>
            <a:lvl3pPr marL="913578" indent="0">
              <a:buNone/>
              <a:defRPr sz="1800" b="1"/>
            </a:lvl3pPr>
            <a:lvl4pPr marL="1370373" indent="0">
              <a:buNone/>
              <a:defRPr sz="1800" b="1"/>
            </a:lvl4pPr>
            <a:lvl5pPr marL="1827156" indent="0">
              <a:buNone/>
              <a:defRPr sz="1800" b="1"/>
            </a:lvl5pPr>
            <a:lvl6pPr marL="2283948" indent="0">
              <a:buNone/>
              <a:defRPr sz="1800" b="1"/>
            </a:lvl6pPr>
            <a:lvl7pPr marL="2740739" indent="0">
              <a:buNone/>
              <a:defRPr sz="1800" b="1"/>
            </a:lvl7pPr>
            <a:lvl8pPr marL="3197525" indent="0">
              <a:buNone/>
              <a:defRPr sz="1800" b="1"/>
            </a:lvl8pPr>
            <a:lvl9pPr marL="365430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6"/>
            <a:ext cx="40417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63" y="273066"/>
            <a:ext cx="5111750" cy="58531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1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95" indent="0">
              <a:buNone/>
              <a:defRPr sz="1400"/>
            </a:lvl2pPr>
            <a:lvl3pPr marL="913578" indent="0">
              <a:buNone/>
              <a:defRPr sz="1100"/>
            </a:lvl3pPr>
            <a:lvl4pPr marL="1370373" indent="0">
              <a:buNone/>
              <a:defRPr sz="900"/>
            </a:lvl4pPr>
            <a:lvl5pPr marL="1827156" indent="0">
              <a:buNone/>
              <a:defRPr sz="900"/>
            </a:lvl5pPr>
            <a:lvl6pPr marL="2283948" indent="0">
              <a:buNone/>
              <a:defRPr sz="900"/>
            </a:lvl6pPr>
            <a:lvl7pPr marL="2740739" indent="0">
              <a:buNone/>
              <a:defRPr sz="900"/>
            </a:lvl7pPr>
            <a:lvl8pPr marL="3197525" indent="0">
              <a:buNone/>
              <a:defRPr sz="900"/>
            </a:lvl8pPr>
            <a:lvl9pPr marL="36543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1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6"/>
            <a:ext cx="5486400" cy="4114800"/>
          </a:xfrm>
        </p:spPr>
        <p:txBody>
          <a:bodyPr/>
          <a:lstStyle>
            <a:lvl1pPr marL="0" indent="0">
              <a:buNone/>
              <a:defRPr sz="3300"/>
            </a:lvl1pPr>
            <a:lvl2pPr marL="456795" indent="0">
              <a:buNone/>
              <a:defRPr sz="2900"/>
            </a:lvl2pPr>
            <a:lvl3pPr marL="913578" indent="0">
              <a:buNone/>
              <a:defRPr sz="2400"/>
            </a:lvl3pPr>
            <a:lvl4pPr marL="1370373" indent="0">
              <a:buNone/>
              <a:defRPr sz="2000"/>
            </a:lvl4pPr>
            <a:lvl5pPr marL="1827156" indent="0">
              <a:buNone/>
              <a:defRPr sz="2000"/>
            </a:lvl5pPr>
            <a:lvl6pPr marL="2283948" indent="0">
              <a:buNone/>
              <a:defRPr sz="2000"/>
            </a:lvl6pPr>
            <a:lvl7pPr marL="2740739" indent="0">
              <a:buNone/>
              <a:defRPr sz="2000"/>
            </a:lvl7pPr>
            <a:lvl8pPr marL="3197525" indent="0">
              <a:buNone/>
              <a:defRPr sz="2000"/>
            </a:lvl8pPr>
            <a:lvl9pPr marL="365430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5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6795" indent="0">
              <a:buNone/>
              <a:defRPr sz="1400"/>
            </a:lvl2pPr>
            <a:lvl3pPr marL="913578" indent="0">
              <a:buNone/>
              <a:defRPr sz="1100"/>
            </a:lvl3pPr>
            <a:lvl4pPr marL="1370373" indent="0">
              <a:buNone/>
              <a:defRPr sz="900"/>
            </a:lvl4pPr>
            <a:lvl5pPr marL="1827156" indent="0">
              <a:buNone/>
              <a:defRPr sz="900"/>
            </a:lvl5pPr>
            <a:lvl6pPr marL="2283948" indent="0">
              <a:buNone/>
              <a:defRPr sz="900"/>
            </a:lvl6pPr>
            <a:lvl7pPr marL="2740739" indent="0">
              <a:buNone/>
              <a:defRPr sz="900"/>
            </a:lvl7pPr>
            <a:lvl8pPr marL="3197525" indent="0">
              <a:buNone/>
              <a:defRPr sz="900"/>
            </a:lvl8pPr>
            <a:lvl9pPr marL="36543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59" tIns="45680" rIns="91359" bIns="456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4"/>
          </a:xfrm>
          <a:prstGeom prst="rect">
            <a:avLst/>
          </a:prstGeom>
        </p:spPr>
        <p:txBody>
          <a:bodyPr vert="horz" lIns="91359" tIns="45680" rIns="91359" bIns="456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3"/>
            <a:ext cx="2133600" cy="365126"/>
          </a:xfrm>
          <a:prstGeom prst="rect">
            <a:avLst/>
          </a:prstGeom>
        </p:spPr>
        <p:txBody>
          <a:bodyPr vert="horz" lIns="91359" tIns="45680" rIns="91359" bIns="4568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3"/>
            <a:ext cx="2895600" cy="365126"/>
          </a:xfrm>
          <a:prstGeom prst="rect">
            <a:avLst/>
          </a:prstGeom>
        </p:spPr>
        <p:txBody>
          <a:bodyPr vert="horz" lIns="91359" tIns="45680" rIns="91359" bIns="4568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3"/>
            <a:ext cx="2133600" cy="365126"/>
          </a:xfrm>
          <a:prstGeom prst="rect">
            <a:avLst/>
          </a:prstGeom>
        </p:spPr>
        <p:txBody>
          <a:bodyPr vert="horz" lIns="91359" tIns="45680" rIns="91359" bIns="4568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35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590" indent="-342590" algn="l" defTabSz="913578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2280" indent="-285495" algn="l" defTabSz="913578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974" indent="-228398" algn="l" defTabSz="9135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768" indent="-228398" algn="l" defTabSz="9135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551" indent="-228398" algn="l" defTabSz="9135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333" indent="-228398" algn="l" defTabSz="9135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128" indent="-228398" algn="l" defTabSz="9135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921" indent="-228398" algn="l" defTabSz="9135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705" indent="-228398" algn="l" defTabSz="9135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5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95" algn="l" defTabSz="9135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78" algn="l" defTabSz="9135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73" algn="l" defTabSz="9135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156" algn="l" defTabSz="9135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948" algn="l" defTabSz="9135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739" algn="l" defTabSz="9135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525" algn="l" defTabSz="9135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306" algn="l" defTabSz="9135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3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1.png"/><Relationship Id="rId4" Type="http://schemas.openxmlformats.org/officeDocument/2006/relationships/image" Target="../media/image37.svg"/><Relationship Id="rId9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A6B6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687017" y="2211965"/>
            <a:ext cx="5863083" cy="5863083"/>
          </a:xfrm>
          <a:custGeom>
            <a:avLst/>
            <a:gdLst/>
            <a:ahLst/>
            <a:cxnLst/>
            <a:rect l="l" t="t" r="r" b="b"/>
            <a:pathLst>
              <a:path w="5863082" h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6" y="3794897"/>
            <a:ext cx="9335691" cy="266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75"/>
              </a:lnSpc>
            </a:pPr>
            <a:r>
              <a:rPr lang="en-US" sz="56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Unveiling the Unseen: The </a:t>
            </a:r>
            <a:r>
              <a:rPr lang="en-US" sz="5600" dirty="0" err="1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Rao</a:t>
            </a:r>
            <a:r>
              <a:rPr lang="en-US" sz="56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, Hartley, and Cochran Random Method</a:t>
            </a:r>
          </a:p>
        </p:txBody>
      </p:sp>
      <p:sp>
        <p:nvSpPr>
          <p:cNvPr id="9" name="AutoShape 2" descr="Comilla University Logo PNG Vector (SVG)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Comilla University Logo PNG Vector (SVG) Free Downloa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Comilla University Logo PNG Vector (SVG) Free Downloa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 descr="Comilla University Logo PNG Vector (SVG) Free Downloa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42980" y="825256"/>
            <a:ext cx="6296471" cy="144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63"/>
              </a:lnSpc>
            </a:pPr>
            <a:r>
              <a:rPr lang="en-US" sz="4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Summaries the formulas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225" y="1706021"/>
            <a:ext cx="16602075" cy="897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power of the Rao, Hartley, and Cochran method lies in its elegant mathematical foundation, specifically in the variance formula, which simplifies estimation.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2974" y="2898431"/>
            <a:ext cx="6368804" cy="43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3"/>
              </a:lnSpc>
            </a:pPr>
            <a:r>
              <a:rPr lang="en-US" sz="26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RHC Estimator for the Population Total (Y)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2965" y="3714023"/>
            <a:ext cx="16602075" cy="960389"/>
            <a:chOff x="0" y="0"/>
            <a:chExt cx="22136100" cy="128051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22136100" cy="1280541"/>
            </a:xfrm>
            <a:custGeom>
              <a:avLst/>
              <a:gdLst/>
              <a:ahLst/>
              <a:cxnLst/>
              <a:rect l="l" t="t" r="r" b="b"/>
              <a:pathLst>
                <a:path w="22136100" h="1280541">
                  <a:moveTo>
                    <a:pt x="0" y="0"/>
                  </a:moveTo>
                  <a:lnTo>
                    <a:pt x="22136100" y="0"/>
                  </a:lnTo>
                  <a:lnTo>
                    <a:pt x="22136100" y="1280541"/>
                  </a:lnTo>
                  <a:lnTo>
                    <a:pt x="0" y="1280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5" b="-8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42965" y="4808640"/>
            <a:ext cx="16602075" cy="897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Where $y_i$ is the value of the characteristic for the unit sampled from group $i$, and $p_i$ is the probability of selecting that unit within its group.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2964" y="5944656"/>
            <a:ext cx="3651498" cy="43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3"/>
              </a:lnSpc>
            </a:pPr>
            <a:r>
              <a:rPr lang="en-US" sz="26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RHC Variance Estimator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42965" y="6759493"/>
            <a:ext cx="16602075" cy="960389"/>
            <a:chOff x="0" y="0"/>
            <a:chExt cx="22136100" cy="128051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22136100" cy="1280541"/>
            </a:xfrm>
            <a:custGeom>
              <a:avLst/>
              <a:gdLst/>
              <a:ahLst/>
              <a:cxnLst/>
              <a:rect l="l" t="t" r="r" b="b"/>
              <a:pathLst>
                <a:path w="22136100" h="1280541">
                  <a:moveTo>
                    <a:pt x="0" y="0"/>
                  </a:moveTo>
                  <a:lnTo>
                    <a:pt x="22136100" y="0"/>
                  </a:lnTo>
                  <a:lnTo>
                    <a:pt x="22136100" y="1280541"/>
                  </a:lnTo>
                  <a:lnTo>
                    <a:pt x="0" y="1280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5" b="-8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842965" y="8024681"/>
            <a:ext cx="16602075" cy="1408361"/>
            <a:chOff x="0" y="0"/>
            <a:chExt cx="22136100" cy="18778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136100" cy="1877822"/>
            </a:xfrm>
            <a:custGeom>
              <a:avLst/>
              <a:gdLst/>
              <a:ahLst/>
              <a:cxnLst/>
              <a:rect l="l" t="t" r="r" b="b"/>
              <a:pathLst>
                <a:path w="22136100" h="1877822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22087967" y="0"/>
                  </a:lnTo>
                  <a:cubicBezTo>
                    <a:pt x="22114636" y="0"/>
                    <a:pt x="22136100" y="21590"/>
                    <a:pt x="22136100" y="48133"/>
                  </a:cubicBezTo>
                  <a:lnTo>
                    <a:pt x="22136100" y="1829689"/>
                  </a:lnTo>
                  <a:cubicBezTo>
                    <a:pt x="22136100" y="1856359"/>
                    <a:pt x="22114509" y="1877822"/>
                    <a:pt x="22087967" y="1877822"/>
                  </a:cubicBezTo>
                  <a:lnTo>
                    <a:pt x="48133" y="1877822"/>
                  </a:lnTo>
                  <a:cubicBezTo>
                    <a:pt x="21463" y="1877822"/>
                    <a:pt x="0" y="1856232"/>
                    <a:pt x="0" y="1829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83782" y="8372033"/>
            <a:ext cx="301079" cy="240804"/>
            <a:chOff x="0" y="0"/>
            <a:chExt cx="401438" cy="32107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401447" cy="321056"/>
            </a:xfrm>
            <a:custGeom>
              <a:avLst/>
              <a:gdLst/>
              <a:ahLst/>
              <a:cxnLst/>
              <a:rect l="l" t="t" r="r" b="b"/>
              <a:pathLst>
                <a:path w="401447" h="321056">
                  <a:moveTo>
                    <a:pt x="0" y="0"/>
                  </a:moveTo>
                  <a:lnTo>
                    <a:pt x="401447" y="0"/>
                  </a:lnTo>
                  <a:lnTo>
                    <a:pt x="401447" y="321056"/>
                  </a:lnTo>
                  <a:lnTo>
                    <a:pt x="0" y="321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87" r="-1185" b="-4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625665" y="8230347"/>
            <a:ext cx="15578585" cy="76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>
                <a:solidFill>
                  <a:srgbClr val="0B1C1C"/>
                </a:solidFill>
                <a:latin typeface="Quattrocento"/>
                <a:ea typeface="Quattrocento"/>
                <a:cs typeface="Quattrocento"/>
                <a:sym typeface="Quattrocento"/>
              </a:rPr>
              <a:t>This variance expression is exact and often lower than the variance provided by standard Simple Random Sampling without replacement (SRSWOR), demonstrating RHC's superior efficiency in PPS scenarios.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17"/>
            <a:ext cx="6858000" cy="10291019"/>
            <a:chOff x="0" y="0"/>
            <a:chExt cx="9144000" cy="13721358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21335"/>
            </a:xfrm>
            <a:custGeom>
              <a:avLst/>
              <a:gdLst/>
              <a:ahLst/>
              <a:cxnLst/>
              <a:rect l="l" t="t" r="r" b="b"/>
              <a:pathLst>
                <a:path w="9144000" h="13721335">
                  <a:moveTo>
                    <a:pt x="0" y="0"/>
                  </a:moveTo>
                  <a:lnTo>
                    <a:pt x="9144000" y="0"/>
                  </a:lnTo>
                  <a:lnTo>
                    <a:pt x="9144000" y="13721335"/>
                  </a:lnTo>
                  <a:lnTo>
                    <a:pt x="0" y="13721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r="-1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46640" y="581482"/>
            <a:ext cx="9852720" cy="15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1"/>
              </a:lnSpc>
            </a:pPr>
            <a:r>
              <a:rPr lang="en-US" sz="4800" b="1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Why RHC Matters: Fairness and Precision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46640" y="2335415"/>
            <a:ext cx="985272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4"/>
              </a:lnSpc>
            </a:pPr>
            <a:r>
              <a:rPr lang="en-US" sz="23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RHC is a powerful tool used when units in the population have </a:t>
            </a:r>
            <a:r>
              <a:rPr lang="en-US" sz="230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different sizes or importance</a:t>
            </a:r>
            <a:r>
              <a:rPr lang="en-US" sz="23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646656" y="3414580"/>
            <a:ext cx="563315" cy="563315"/>
          </a:xfrm>
          <a:custGeom>
            <a:avLst/>
            <a:gdLst/>
            <a:ahLst/>
            <a:cxnLst/>
            <a:rect l="l" t="t" r="r" b="b"/>
            <a:pathLst>
              <a:path w="563315" h="563315">
                <a:moveTo>
                  <a:pt x="0" y="0"/>
                </a:moveTo>
                <a:lnTo>
                  <a:pt x="563315" y="0"/>
                </a:lnTo>
                <a:lnTo>
                  <a:pt x="563315" y="563315"/>
                </a:lnTo>
                <a:lnTo>
                  <a:pt x="0" y="563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833" r="-83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46655" y="4221374"/>
            <a:ext cx="3558035" cy="54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Higher Efficiency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6640" y="4753575"/>
            <a:ext cx="9852720" cy="4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Often provides lower variance (more precision) than other PPS methods.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646656" y="5650425"/>
            <a:ext cx="563315" cy="563315"/>
          </a:xfrm>
          <a:custGeom>
            <a:avLst/>
            <a:gdLst/>
            <a:ahLst/>
            <a:cxnLst/>
            <a:rect l="l" t="t" r="r" b="b"/>
            <a:pathLst>
              <a:path w="563315" h="563315">
                <a:moveTo>
                  <a:pt x="0" y="0"/>
                </a:moveTo>
                <a:lnTo>
                  <a:pt x="563315" y="0"/>
                </a:lnTo>
                <a:lnTo>
                  <a:pt x="563315" y="563315"/>
                </a:lnTo>
                <a:lnTo>
                  <a:pt x="0" y="563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t="-10000" b="-1000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646655" y="6457222"/>
            <a:ext cx="3558035" cy="54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Unbiased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46640" y="6989421"/>
            <a:ext cx="9852720" cy="4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The resulting estimates are always unbiased, ensuring fairness.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7646656" y="7886269"/>
            <a:ext cx="563315" cy="563315"/>
          </a:xfrm>
          <a:custGeom>
            <a:avLst/>
            <a:gdLst/>
            <a:ahLst/>
            <a:cxnLst/>
            <a:rect l="l" t="t" r="r" b="b"/>
            <a:pathLst>
              <a:path w="563315" h="563315">
                <a:moveTo>
                  <a:pt x="0" y="0"/>
                </a:moveTo>
                <a:lnTo>
                  <a:pt x="563315" y="0"/>
                </a:lnTo>
                <a:lnTo>
                  <a:pt x="563315" y="563315"/>
                </a:lnTo>
                <a:lnTo>
                  <a:pt x="0" y="563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11666" r="-1166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646642" y="8487684"/>
            <a:ext cx="5377728" cy="54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3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Simpler Calculation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46640" y="9225267"/>
            <a:ext cx="9852720" cy="4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Easier variance estimation, making it practical for real-world application.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E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23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15162" y="879888"/>
            <a:ext cx="9599711" cy="164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74"/>
              </a:lnSpc>
            </a:pPr>
            <a:r>
              <a:rPr lang="en-US" sz="5100" b="1">
                <a:solidFill>
                  <a:srgbClr val="233939"/>
                </a:solidFill>
                <a:latin typeface="Arimo Bold"/>
                <a:ea typeface="Arimo Bold"/>
                <a:cs typeface="Arimo Bold"/>
                <a:sym typeface="Arimo Bold"/>
              </a:rPr>
              <a:t>Unexpected Challenges and Learnings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0388" y="2949343"/>
            <a:ext cx="9609236" cy="4715471"/>
            <a:chOff x="0" y="0"/>
            <a:chExt cx="12812315" cy="628729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2799568" cy="6274562"/>
            </a:xfrm>
            <a:custGeom>
              <a:avLst/>
              <a:gdLst/>
              <a:ahLst/>
              <a:cxnLst/>
              <a:rect l="l" t="t" r="r" b="b"/>
              <a:pathLst>
                <a:path w="12799568" h="6274562">
                  <a:moveTo>
                    <a:pt x="0" y="146431"/>
                  </a:moveTo>
                  <a:cubicBezTo>
                    <a:pt x="0" y="65532"/>
                    <a:pt x="65659" y="0"/>
                    <a:pt x="146558" y="0"/>
                  </a:cubicBezTo>
                  <a:lnTo>
                    <a:pt x="12653010" y="0"/>
                  </a:lnTo>
                  <a:cubicBezTo>
                    <a:pt x="12734036" y="0"/>
                    <a:pt x="12799568" y="65532"/>
                    <a:pt x="12799568" y="146431"/>
                  </a:cubicBezTo>
                  <a:lnTo>
                    <a:pt x="12799568" y="6128131"/>
                  </a:lnTo>
                  <a:cubicBezTo>
                    <a:pt x="12799568" y="6209030"/>
                    <a:pt x="12733909" y="6274562"/>
                    <a:pt x="12653010" y="6274562"/>
                  </a:cubicBezTo>
                  <a:lnTo>
                    <a:pt x="146558" y="6274562"/>
                  </a:lnTo>
                  <a:cubicBezTo>
                    <a:pt x="65659" y="6274562"/>
                    <a:pt x="0" y="6209030"/>
                    <a:pt x="0" y="6128131"/>
                  </a:cubicBezTo>
                  <a:close/>
                </a:path>
              </a:pathLst>
            </a:custGeom>
            <a:solidFill>
              <a:srgbClr val="DDEEE6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2812268" cy="6287262"/>
            </a:xfrm>
            <a:custGeom>
              <a:avLst/>
              <a:gdLst/>
              <a:ahLst/>
              <a:cxnLst/>
              <a:rect l="l" t="t" r="r" b="b"/>
              <a:pathLst>
                <a:path w="12812268" h="6287262">
                  <a:moveTo>
                    <a:pt x="0" y="152781"/>
                  </a:moveTo>
                  <a:cubicBezTo>
                    <a:pt x="0" y="68453"/>
                    <a:pt x="68453" y="0"/>
                    <a:pt x="152908" y="0"/>
                  </a:cubicBezTo>
                  <a:lnTo>
                    <a:pt x="12659360" y="0"/>
                  </a:lnTo>
                  <a:lnTo>
                    <a:pt x="12659360" y="6350"/>
                  </a:lnTo>
                  <a:lnTo>
                    <a:pt x="12659360" y="0"/>
                  </a:lnTo>
                  <a:cubicBezTo>
                    <a:pt x="12743815" y="0"/>
                    <a:pt x="12812268" y="68453"/>
                    <a:pt x="12812268" y="152781"/>
                  </a:cubicBezTo>
                  <a:lnTo>
                    <a:pt x="12805918" y="152781"/>
                  </a:lnTo>
                  <a:lnTo>
                    <a:pt x="12812268" y="152781"/>
                  </a:lnTo>
                  <a:lnTo>
                    <a:pt x="12812268" y="6134481"/>
                  </a:lnTo>
                  <a:lnTo>
                    <a:pt x="12805918" y="6134481"/>
                  </a:lnTo>
                  <a:lnTo>
                    <a:pt x="12812268" y="6134481"/>
                  </a:lnTo>
                  <a:cubicBezTo>
                    <a:pt x="12812268" y="6218936"/>
                    <a:pt x="12743815" y="6287262"/>
                    <a:pt x="12659360" y="6287262"/>
                  </a:cubicBezTo>
                  <a:lnTo>
                    <a:pt x="12659360" y="6280912"/>
                  </a:lnTo>
                  <a:lnTo>
                    <a:pt x="12659360" y="6287262"/>
                  </a:lnTo>
                  <a:lnTo>
                    <a:pt x="152908" y="6287262"/>
                  </a:lnTo>
                  <a:lnTo>
                    <a:pt x="152908" y="6280912"/>
                  </a:lnTo>
                  <a:lnTo>
                    <a:pt x="152908" y="6287262"/>
                  </a:lnTo>
                  <a:cubicBezTo>
                    <a:pt x="68453" y="6287262"/>
                    <a:pt x="0" y="6218936"/>
                    <a:pt x="0" y="6134481"/>
                  </a:cubicBezTo>
                  <a:lnTo>
                    <a:pt x="0" y="152781"/>
                  </a:lnTo>
                  <a:lnTo>
                    <a:pt x="6350" y="152781"/>
                  </a:lnTo>
                  <a:lnTo>
                    <a:pt x="0" y="152781"/>
                  </a:lnTo>
                  <a:moveTo>
                    <a:pt x="12700" y="152781"/>
                  </a:moveTo>
                  <a:lnTo>
                    <a:pt x="12700" y="6134481"/>
                  </a:lnTo>
                  <a:lnTo>
                    <a:pt x="6350" y="6134481"/>
                  </a:lnTo>
                  <a:lnTo>
                    <a:pt x="12700" y="6134481"/>
                  </a:lnTo>
                  <a:cubicBezTo>
                    <a:pt x="12700" y="6211824"/>
                    <a:pt x="75438" y="6274562"/>
                    <a:pt x="152908" y="6274562"/>
                  </a:cubicBezTo>
                  <a:lnTo>
                    <a:pt x="12659360" y="6274562"/>
                  </a:lnTo>
                  <a:cubicBezTo>
                    <a:pt x="12736830" y="6274562"/>
                    <a:pt x="12799568" y="6211824"/>
                    <a:pt x="12799568" y="6134481"/>
                  </a:cubicBezTo>
                  <a:lnTo>
                    <a:pt x="12799568" y="152781"/>
                  </a:lnTo>
                  <a:cubicBezTo>
                    <a:pt x="12799568" y="75438"/>
                    <a:pt x="12736830" y="12700"/>
                    <a:pt x="12659360" y="12700"/>
                  </a:cubicBezTo>
                  <a:lnTo>
                    <a:pt x="152908" y="12700"/>
                  </a:lnTo>
                  <a:lnTo>
                    <a:pt x="152908" y="6350"/>
                  </a:lnTo>
                  <a:lnTo>
                    <a:pt x="152908" y="12700"/>
                  </a:lnTo>
                  <a:cubicBezTo>
                    <a:pt x="75438" y="12700"/>
                    <a:pt x="12700" y="75438"/>
                    <a:pt x="12700" y="152781"/>
                  </a:cubicBezTo>
                  <a:close/>
                </a:path>
              </a:pathLst>
            </a:custGeom>
            <a:solidFill>
              <a:srgbClr val="C3D4C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24675" y="2963629"/>
            <a:ext cx="4790331" cy="2761805"/>
            <a:chOff x="0" y="0"/>
            <a:chExt cx="6387108" cy="36824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87084" cy="3682365"/>
            </a:xfrm>
            <a:custGeom>
              <a:avLst/>
              <a:gdLst/>
              <a:ahLst/>
              <a:cxnLst/>
              <a:rect l="l" t="t" r="r" b="b"/>
              <a:pathLst>
                <a:path w="6387084" h="3682365">
                  <a:moveTo>
                    <a:pt x="0" y="146431"/>
                  </a:moveTo>
                  <a:cubicBezTo>
                    <a:pt x="0" y="65532"/>
                    <a:pt x="65532" y="0"/>
                    <a:pt x="146431" y="0"/>
                  </a:cubicBezTo>
                  <a:lnTo>
                    <a:pt x="6240653" y="0"/>
                  </a:lnTo>
                  <a:cubicBezTo>
                    <a:pt x="6321552" y="0"/>
                    <a:pt x="6387084" y="65532"/>
                    <a:pt x="6387084" y="146431"/>
                  </a:cubicBezTo>
                  <a:lnTo>
                    <a:pt x="6387084" y="3535934"/>
                  </a:lnTo>
                  <a:cubicBezTo>
                    <a:pt x="6387084" y="3616833"/>
                    <a:pt x="6321552" y="3682365"/>
                    <a:pt x="6240653" y="3682365"/>
                  </a:cubicBezTo>
                  <a:lnTo>
                    <a:pt x="146431" y="3682365"/>
                  </a:lnTo>
                  <a:cubicBezTo>
                    <a:pt x="65532" y="3682365"/>
                    <a:pt x="0" y="3616833"/>
                    <a:pt x="0" y="3535934"/>
                  </a:cubicBezTo>
                  <a:close/>
                </a:path>
              </a:pathLst>
            </a:custGeom>
            <a:solidFill>
              <a:srgbClr val="DDEEE6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186161" y="3206072"/>
            <a:ext cx="326871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6"/>
              </a:lnSpc>
            </a:pPr>
            <a:r>
              <a:rPr lang="en-US" sz="2600" b="1">
                <a:solidFill>
                  <a:srgbClr val="3B4E4E"/>
                </a:solidFill>
                <a:latin typeface="Arimo Bold"/>
                <a:ea typeface="Arimo Bold"/>
                <a:cs typeface="Arimo Bold"/>
                <a:sym typeface="Arimo Bold"/>
              </a:rPr>
              <a:t>Non-Uniformity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6177" y="3647633"/>
            <a:ext cx="387518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0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Broken or unevenly sized grains introduced slight measurement error. RHC accounted for this variance well.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715006" y="2963629"/>
            <a:ext cx="4790331" cy="2761805"/>
            <a:chOff x="0" y="0"/>
            <a:chExt cx="6387108" cy="36824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87084" cy="3682365"/>
            </a:xfrm>
            <a:custGeom>
              <a:avLst/>
              <a:gdLst/>
              <a:ahLst/>
              <a:cxnLst/>
              <a:rect l="l" t="t" r="r" b="b"/>
              <a:pathLst>
                <a:path w="6387084" h="3682365">
                  <a:moveTo>
                    <a:pt x="0" y="0"/>
                  </a:moveTo>
                  <a:lnTo>
                    <a:pt x="6387084" y="0"/>
                  </a:lnTo>
                  <a:lnTo>
                    <a:pt x="6387084" y="3682365"/>
                  </a:lnTo>
                  <a:lnTo>
                    <a:pt x="0" y="3682365"/>
                  </a:lnTo>
                  <a:close/>
                </a:path>
              </a:pathLst>
            </a:custGeom>
            <a:solidFill>
              <a:srgbClr val="DDEEE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715000" y="2963629"/>
            <a:ext cx="28575" cy="2761805"/>
            <a:chOff x="0" y="0"/>
            <a:chExt cx="38100" cy="36824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100" cy="3682365"/>
            </a:xfrm>
            <a:custGeom>
              <a:avLst/>
              <a:gdLst/>
              <a:ahLst/>
              <a:cxnLst/>
              <a:rect l="l" t="t" r="r" b="b"/>
              <a:pathLst>
                <a:path w="38100" h="368236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3663315"/>
                  </a:lnTo>
                  <a:cubicBezTo>
                    <a:pt x="38100" y="3673856"/>
                    <a:pt x="29591" y="3682365"/>
                    <a:pt x="19050" y="3682365"/>
                  </a:cubicBezTo>
                  <a:cubicBezTo>
                    <a:pt x="8509" y="3682365"/>
                    <a:pt x="0" y="3673856"/>
                    <a:pt x="0" y="3663315"/>
                  </a:cubicBezTo>
                  <a:close/>
                </a:path>
              </a:pathLst>
            </a:custGeom>
            <a:solidFill>
              <a:srgbClr val="C3D4CC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368660" y="3206072"/>
            <a:ext cx="326871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6"/>
              </a:lnSpc>
            </a:pPr>
            <a:r>
              <a:rPr lang="en-US" sz="2600" b="1">
                <a:solidFill>
                  <a:srgbClr val="3B4E4E"/>
                </a:solidFill>
                <a:latin typeface="Arimo Bold"/>
                <a:ea typeface="Arimo Bold"/>
                <a:cs typeface="Arimo Bold"/>
                <a:sym typeface="Arimo Bold"/>
              </a:rPr>
              <a:t>Efficiency Gains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68671" y="3647633"/>
            <a:ext cx="387518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0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Counting four 10-gram samples took 30 minutes. Estimating the total population would have taken months.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373903" y="4003344"/>
            <a:ext cx="682229" cy="682229"/>
            <a:chOff x="0" y="0"/>
            <a:chExt cx="909638" cy="909637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871474" cy="871474"/>
            </a:xfrm>
            <a:custGeom>
              <a:avLst/>
              <a:gdLst/>
              <a:ahLst/>
              <a:cxnLst/>
              <a:rect l="l" t="t" r="r" b="b"/>
              <a:pathLst>
                <a:path w="871474" h="871474">
                  <a:moveTo>
                    <a:pt x="0" y="146431"/>
                  </a:moveTo>
                  <a:cubicBezTo>
                    <a:pt x="0" y="65532"/>
                    <a:pt x="65532" y="0"/>
                    <a:pt x="146431" y="0"/>
                  </a:cubicBezTo>
                  <a:lnTo>
                    <a:pt x="725043" y="0"/>
                  </a:lnTo>
                  <a:cubicBezTo>
                    <a:pt x="805942" y="0"/>
                    <a:pt x="871474" y="65532"/>
                    <a:pt x="871474" y="146431"/>
                  </a:cubicBezTo>
                  <a:lnTo>
                    <a:pt x="871474" y="725043"/>
                  </a:lnTo>
                  <a:cubicBezTo>
                    <a:pt x="871474" y="805942"/>
                    <a:pt x="805942" y="871474"/>
                    <a:pt x="725043" y="871474"/>
                  </a:cubicBezTo>
                  <a:lnTo>
                    <a:pt x="146431" y="871474"/>
                  </a:lnTo>
                  <a:cubicBezTo>
                    <a:pt x="65532" y="871474"/>
                    <a:pt x="0" y="805942"/>
                    <a:pt x="0" y="725043"/>
                  </a:cubicBezTo>
                  <a:close/>
                </a:path>
              </a:pathLst>
            </a:custGeom>
            <a:solidFill>
              <a:srgbClr val="FFFDE6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909574" cy="909574"/>
            </a:xfrm>
            <a:custGeom>
              <a:avLst/>
              <a:gdLst/>
              <a:ahLst/>
              <a:cxnLst/>
              <a:rect l="l" t="t" r="r" b="b"/>
              <a:pathLst>
                <a:path w="909574" h="909574">
                  <a:moveTo>
                    <a:pt x="0" y="165481"/>
                  </a:moveTo>
                  <a:cubicBezTo>
                    <a:pt x="0" y="74041"/>
                    <a:pt x="74041" y="0"/>
                    <a:pt x="165481" y="0"/>
                  </a:cubicBezTo>
                  <a:lnTo>
                    <a:pt x="744093" y="0"/>
                  </a:lnTo>
                  <a:lnTo>
                    <a:pt x="744093" y="19050"/>
                  </a:lnTo>
                  <a:lnTo>
                    <a:pt x="744093" y="0"/>
                  </a:lnTo>
                  <a:lnTo>
                    <a:pt x="744093" y="19050"/>
                  </a:lnTo>
                  <a:lnTo>
                    <a:pt x="744093" y="0"/>
                  </a:lnTo>
                  <a:cubicBezTo>
                    <a:pt x="835533" y="0"/>
                    <a:pt x="909574" y="74041"/>
                    <a:pt x="909574" y="165481"/>
                  </a:cubicBezTo>
                  <a:lnTo>
                    <a:pt x="909574" y="744093"/>
                  </a:lnTo>
                  <a:lnTo>
                    <a:pt x="890524" y="744093"/>
                  </a:lnTo>
                  <a:lnTo>
                    <a:pt x="909574" y="744093"/>
                  </a:lnTo>
                  <a:cubicBezTo>
                    <a:pt x="909574" y="835533"/>
                    <a:pt x="835533" y="909574"/>
                    <a:pt x="744093" y="909574"/>
                  </a:cubicBezTo>
                  <a:lnTo>
                    <a:pt x="744093" y="890524"/>
                  </a:lnTo>
                  <a:lnTo>
                    <a:pt x="744093" y="909574"/>
                  </a:lnTo>
                  <a:lnTo>
                    <a:pt x="165481" y="909574"/>
                  </a:lnTo>
                  <a:lnTo>
                    <a:pt x="165481" y="890524"/>
                  </a:lnTo>
                  <a:lnTo>
                    <a:pt x="165481" y="909574"/>
                  </a:lnTo>
                  <a:cubicBezTo>
                    <a:pt x="74041" y="909574"/>
                    <a:pt x="0" y="835533"/>
                    <a:pt x="0" y="744093"/>
                  </a:cubicBezTo>
                  <a:lnTo>
                    <a:pt x="0" y="165481"/>
                  </a:lnTo>
                  <a:lnTo>
                    <a:pt x="19050" y="165481"/>
                  </a:lnTo>
                  <a:lnTo>
                    <a:pt x="0" y="165481"/>
                  </a:lnTo>
                  <a:moveTo>
                    <a:pt x="38100" y="165481"/>
                  </a:moveTo>
                  <a:lnTo>
                    <a:pt x="38100" y="744093"/>
                  </a:lnTo>
                  <a:lnTo>
                    <a:pt x="19050" y="744093"/>
                  </a:lnTo>
                  <a:lnTo>
                    <a:pt x="38100" y="744093"/>
                  </a:lnTo>
                  <a:cubicBezTo>
                    <a:pt x="38100" y="814451"/>
                    <a:pt x="95123" y="871474"/>
                    <a:pt x="165481" y="871474"/>
                  </a:cubicBezTo>
                  <a:lnTo>
                    <a:pt x="744093" y="871474"/>
                  </a:lnTo>
                  <a:cubicBezTo>
                    <a:pt x="814451" y="871474"/>
                    <a:pt x="871474" y="814451"/>
                    <a:pt x="871474" y="744093"/>
                  </a:cubicBezTo>
                  <a:lnTo>
                    <a:pt x="871474" y="165481"/>
                  </a:lnTo>
                  <a:lnTo>
                    <a:pt x="890524" y="165481"/>
                  </a:lnTo>
                  <a:lnTo>
                    <a:pt x="871474" y="165481"/>
                  </a:lnTo>
                  <a:cubicBezTo>
                    <a:pt x="871601" y="95123"/>
                    <a:pt x="814451" y="38100"/>
                    <a:pt x="744093" y="38100"/>
                  </a:cubicBezTo>
                  <a:lnTo>
                    <a:pt x="165481" y="38100"/>
                  </a:lnTo>
                  <a:lnTo>
                    <a:pt x="165481" y="19050"/>
                  </a:lnTo>
                  <a:lnTo>
                    <a:pt x="165481" y="38100"/>
                  </a:lnTo>
                  <a:cubicBezTo>
                    <a:pt x="95123" y="38100"/>
                    <a:pt x="38100" y="95123"/>
                    <a:pt x="38100" y="165481"/>
                  </a:cubicBezTo>
                  <a:close/>
                </a:path>
              </a:pathLst>
            </a:custGeom>
            <a:solidFill>
              <a:srgbClr val="C3D4CC"/>
            </a:solidFill>
          </p:spPr>
        </p:sp>
      </p:grpSp>
      <p:sp>
        <p:nvSpPr>
          <p:cNvPr id="27" name="Freeform 27" descr="preencoded.png"/>
          <p:cNvSpPr/>
          <p:nvPr/>
        </p:nvSpPr>
        <p:spPr>
          <a:xfrm>
            <a:off x="5551588" y="4180883"/>
            <a:ext cx="326826" cy="326826"/>
          </a:xfrm>
          <a:custGeom>
            <a:avLst/>
            <a:gdLst/>
            <a:ahLst/>
            <a:cxnLst/>
            <a:rect l="l" t="t" r="r" b="b"/>
            <a:pathLst>
              <a:path w="326826" h="326826">
                <a:moveTo>
                  <a:pt x="0" y="0"/>
                </a:moveTo>
                <a:lnTo>
                  <a:pt x="326826" y="0"/>
                </a:lnTo>
                <a:lnTo>
                  <a:pt x="326826" y="326826"/>
                </a:lnTo>
                <a:lnTo>
                  <a:pt x="0" y="32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t="-12857" b="-12857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924687" y="5725425"/>
            <a:ext cx="9580661" cy="1925091"/>
            <a:chOff x="0" y="0"/>
            <a:chExt cx="12774215" cy="256678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774168" cy="2566797"/>
            </a:xfrm>
            <a:custGeom>
              <a:avLst/>
              <a:gdLst/>
              <a:ahLst/>
              <a:cxnLst/>
              <a:rect l="l" t="t" r="r" b="b"/>
              <a:pathLst>
                <a:path w="12774168" h="2566797">
                  <a:moveTo>
                    <a:pt x="0" y="0"/>
                  </a:moveTo>
                  <a:lnTo>
                    <a:pt x="12774168" y="0"/>
                  </a:lnTo>
                  <a:lnTo>
                    <a:pt x="12774168" y="2566797"/>
                  </a:lnTo>
                  <a:lnTo>
                    <a:pt x="0" y="2566797"/>
                  </a:lnTo>
                  <a:close/>
                </a:path>
              </a:pathLst>
            </a:custGeom>
            <a:solidFill>
              <a:srgbClr val="DDEEE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24687" y="5725424"/>
            <a:ext cx="9580661" cy="28575"/>
            <a:chOff x="0" y="0"/>
            <a:chExt cx="12774215" cy="38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774168" cy="38100"/>
            </a:xfrm>
            <a:custGeom>
              <a:avLst/>
              <a:gdLst/>
              <a:ahLst/>
              <a:cxnLst/>
              <a:rect l="l" t="t" r="r" b="b"/>
              <a:pathLst>
                <a:path w="1277416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755118" y="0"/>
                  </a:lnTo>
                  <a:cubicBezTo>
                    <a:pt x="12765660" y="0"/>
                    <a:pt x="12774168" y="8509"/>
                    <a:pt x="12774168" y="19050"/>
                  </a:cubicBezTo>
                  <a:cubicBezTo>
                    <a:pt x="12774168" y="29591"/>
                    <a:pt x="12765660" y="38100"/>
                    <a:pt x="1275511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3D4CC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186161" y="5967877"/>
            <a:ext cx="326871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6"/>
              </a:lnSpc>
            </a:pPr>
            <a:r>
              <a:rPr lang="en-US" sz="2600" b="1">
                <a:solidFill>
                  <a:srgbClr val="3B4E4E"/>
                </a:solidFill>
                <a:latin typeface="Arimo Bold"/>
                <a:ea typeface="Arimo Bold"/>
                <a:cs typeface="Arimo Bold"/>
                <a:sym typeface="Arimo Bold"/>
              </a:rPr>
              <a:t>Lesson Learned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6160" y="6409438"/>
            <a:ext cx="866551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0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Complex statistical methods are highly scalable and applicable to everyday, real-world estimation problems.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7255" y="1108083"/>
            <a:ext cx="11005773" cy="913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813"/>
              </a:lnSpc>
            </a:pPr>
            <a:r>
              <a:rPr lang="en-US" sz="5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Limitations</a:t>
            </a:r>
            <a:endParaRPr lang="en-US" sz="5600" dirty="0"/>
          </a:p>
        </p:txBody>
      </p:sp>
      <p:sp>
        <p:nvSpPr>
          <p:cNvPr id="4" name="Shape 1"/>
          <p:cNvSpPr/>
          <p:nvPr/>
        </p:nvSpPr>
        <p:spPr>
          <a:xfrm>
            <a:off x="828675" y="2485877"/>
            <a:ext cx="9772650" cy="1799928"/>
          </a:xfrm>
          <a:prstGeom prst="roundRect">
            <a:avLst>
              <a:gd name="adj" fmla="val 762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0100" y="2485877"/>
            <a:ext cx="114300" cy="1799928"/>
          </a:xfrm>
          <a:prstGeom prst="roundRect">
            <a:avLst>
              <a:gd name="adj" fmla="val 31074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1179628" y="2751103"/>
            <a:ext cx="3339854" cy="369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4"/>
              </a:lnSpc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Computational Complexity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179617" y="3263071"/>
            <a:ext cx="9156501" cy="757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Requires complex computations for variance estimation, increasing effort and potential for error.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828675" y="4522440"/>
            <a:ext cx="9772650" cy="1421160"/>
          </a:xfrm>
          <a:prstGeom prst="roundRect">
            <a:avLst>
              <a:gd name="adj" fmla="val 96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0100" y="4522440"/>
            <a:ext cx="114300" cy="1421160"/>
          </a:xfrm>
          <a:prstGeom prst="roundRect">
            <a:avLst>
              <a:gd name="adj" fmla="val 31074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1179628" y="4787668"/>
            <a:ext cx="3739754" cy="369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4"/>
              </a:lnSpc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Subgroup Allocation Difficulty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179617" y="5299622"/>
            <a:ext cx="9156501" cy="37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Optimal division of population into subgroups can be challenging and non-intuitive.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828675" y="6180236"/>
            <a:ext cx="9772650" cy="1421160"/>
          </a:xfrm>
          <a:prstGeom prst="roundRect">
            <a:avLst>
              <a:gd name="adj" fmla="val 96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00100" y="6180236"/>
            <a:ext cx="114300" cy="1421160"/>
          </a:xfrm>
          <a:prstGeom prst="roundRect">
            <a:avLst>
              <a:gd name="adj" fmla="val 31074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1179615" y="6445453"/>
            <a:ext cx="2959745" cy="369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4"/>
              </a:lnSpc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 Variance Risk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179617" y="6957417"/>
            <a:ext cx="9156501" cy="37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Potential for increased variance if the initial population division is poorly executed.</a:t>
            </a: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828675" y="7838034"/>
            <a:ext cx="9772650" cy="1799928"/>
          </a:xfrm>
          <a:prstGeom prst="roundRect">
            <a:avLst>
              <a:gd name="adj" fmla="val 762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800100" y="7838034"/>
            <a:ext cx="114300" cy="1799928"/>
          </a:xfrm>
          <a:prstGeom prst="roundRect">
            <a:avLst>
              <a:gd name="adj" fmla="val 31074"/>
            </a:avLst>
          </a:prstGeom>
          <a:solidFill>
            <a:srgbClr val="2150FE"/>
          </a:solidFill>
          <a:ln/>
        </p:spPr>
      </p:sp>
      <p:sp>
        <p:nvSpPr>
          <p:cNvPr id="18" name="Text 15"/>
          <p:cNvSpPr/>
          <p:nvPr/>
        </p:nvSpPr>
        <p:spPr>
          <a:xfrm>
            <a:off x="1179615" y="8103262"/>
            <a:ext cx="2959745" cy="369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4"/>
              </a:lnSpc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Unequal Subgroup Sizes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179617" y="8615230"/>
            <a:ext cx="9156501" cy="757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Performance can degrade significantly if the defined subgroups are highly disparate in size or structure.</a:t>
            </a:r>
            <a:endParaRPr lang="en-US" dirty="0"/>
          </a:p>
        </p:txBody>
      </p:sp>
      <p:pic>
        <p:nvPicPr>
          <p:cNvPr id="1026" name="Picture 2" descr="Beware of Conditional Limitations when Drafting Patent Claims -  IPWatchdog.com | Patents &amp; Intellectual Property 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345" y="3385842"/>
            <a:ext cx="4750595" cy="428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772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E6">
                <a:alpha val="92941"/>
              </a:srgbClr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718773" y="2163522"/>
            <a:ext cx="619869" cy="619869"/>
          </a:xfrm>
          <a:custGeom>
            <a:avLst/>
            <a:gdLst/>
            <a:ahLst/>
            <a:cxnLst/>
            <a:rect l="l" t="t" r="r" b="b"/>
            <a:pathLst>
              <a:path w="619869" h="619869">
                <a:moveTo>
                  <a:pt x="0" y="0"/>
                </a:moveTo>
                <a:lnTo>
                  <a:pt x="619868" y="0"/>
                </a:lnTo>
                <a:lnTo>
                  <a:pt x="619868" y="619869"/>
                </a:lnTo>
                <a:lnTo>
                  <a:pt x="0" y="619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6060" b="-6060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723162" y="5065521"/>
            <a:ext cx="619869" cy="619869"/>
          </a:xfrm>
          <a:custGeom>
            <a:avLst/>
            <a:gdLst/>
            <a:ahLst/>
            <a:cxnLst/>
            <a:rect l="l" t="t" r="r" b="b"/>
            <a:pathLst>
              <a:path w="619869" h="619869">
                <a:moveTo>
                  <a:pt x="0" y="0"/>
                </a:moveTo>
                <a:lnTo>
                  <a:pt x="619869" y="0"/>
                </a:lnTo>
                <a:lnTo>
                  <a:pt x="619869" y="619868"/>
                </a:lnTo>
                <a:lnTo>
                  <a:pt x="0" y="619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6060" r="-6060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723162" y="7445283"/>
            <a:ext cx="619869" cy="619869"/>
          </a:xfrm>
          <a:custGeom>
            <a:avLst/>
            <a:gdLst/>
            <a:ahLst/>
            <a:cxnLst/>
            <a:rect l="l" t="t" r="r" b="b"/>
            <a:pathLst>
              <a:path w="619869" h="619869">
                <a:moveTo>
                  <a:pt x="0" y="0"/>
                </a:moveTo>
                <a:lnTo>
                  <a:pt x="619869" y="0"/>
                </a:lnTo>
                <a:lnTo>
                  <a:pt x="619869" y="619869"/>
                </a:lnTo>
                <a:lnTo>
                  <a:pt x="0" y="6198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57637" y="2288140"/>
            <a:ext cx="6260663" cy="6260663"/>
          </a:xfrm>
          <a:custGeom>
            <a:avLst/>
            <a:gdLst/>
            <a:ahLst/>
            <a:cxnLst/>
            <a:rect l="l" t="t" r="r" b="b"/>
            <a:pathLst>
              <a:path w="6260662" h="6260662">
                <a:moveTo>
                  <a:pt x="0" y="0"/>
                </a:moveTo>
                <a:lnTo>
                  <a:pt x="6260662" y="0"/>
                </a:lnTo>
                <a:lnTo>
                  <a:pt x="6260662" y="6260662"/>
                </a:lnTo>
                <a:lnTo>
                  <a:pt x="0" y="62606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23159" y="712221"/>
            <a:ext cx="11034468" cy="134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3"/>
              </a:lnSpc>
            </a:pPr>
            <a:r>
              <a:rPr lang="en-US" sz="4400">
                <a:solidFill>
                  <a:srgbClr val="0B1C1C"/>
                </a:solidFill>
                <a:latin typeface="Quattrocento"/>
                <a:ea typeface="Quattrocento"/>
                <a:cs typeface="Quattrocento"/>
                <a:sym typeface="Quattrocento"/>
              </a:rPr>
              <a:t>Real-World Whispers: Impact &amp; Applications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159" y="2987642"/>
            <a:ext cx="4991844" cy="48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</a:pPr>
            <a:r>
              <a:rPr lang="en-US" sz="3000">
                <a:solidFill>
                  <a:srgbClr val="1F1E1E"/>
                </a:solidFill>
                <a:latin typeface="Quattrocento"/>
                <a:ea typeface="Quattrocento"/>
                <a:cs typeface="Quattrocento"/>
                <a:sym typeface="Quattrocento"/>
              </a:rPr>
              <a:t>Socio-Economic Surveys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3161" y="3633203"/>
            <a:ext cx="998369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3"/>
              </a:lnSpc>
            </a:pPr>
            <a:r>
              <a:rPr lang="en-US" sz="2000">
                <a:solidFill>
                  <a:srgbClr val="0B1C1C"/>
                </a:solidFill>
                <a:latin typeface="Quattrocento"/>
                <a:ea typeface="Quattrocento"/>
                <a:cs typeface="Quattrocento"/>
                <a:sym typeface="Quattrocento"/>
              </a:rPr>
              <a:t>Used in national surveys (e.g., census follow-ups) to select primary sampling units (like villages or districts) proportional to their population size, ensuring balanced representation.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8769" y="5882391"/>
            <a:ext cx="4430058" cy="48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</a:pPr>
            <a:r>
              <a:rPr lang="en-US" sz="3000">
                <a:solidFill>
                  <a:srgbClr val="1F1E1E"/>
                </a:solidFill>
                <a:latin typeface="Quattrocento"/>
                <a:ea typeface="Quattrocento"/>
                <a:cs typeface="Quattrocento"/>
                <a:sym typeface="Quattrocento"/>
              </a:rPr>
              <a:t>Forestry &amp; Ecology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161" y="6398028"/>
            <a:ext cx="9983690" cy="82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3"/>
              </a:lnSpc>
            </a:pPr>
            <a:r>
              <a:rPr lang="en-US" sz="2000">
                <a:solidFill>
                  <a:srgbClr val="1F1E1E"/>
                </a:solidFill>
                <a:latin typeface="Quattrocento"/>
                <a:ea typeface="Quattrocento"/>
                <a:cs typeface="Quattrocento"/>
                <a:sym typeface="Quattrocento"/>
              </a:rPr>
              <a:t>Sampling forest plots proportional to area or tree density to estimate timber volume or biodiversity with high precision.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172" y="8285277"/>
            <a:ext cx="5517233" cy="48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</a:pPr>
            <a:r>
              <a:rPr lang="en-US" sz="3000">
                <a:solidFill>
                  <a:srgbClr val="1F1E1E"/>
                </a:solidFill>
                <a:latin typeface="Quattrocento"/>
                <a:ea typeface="Quattrocento"/>
                <a:cs typeface="Quattrocento"/>
                <a:sym typeface="Quattrocento"/>
              </a:rPr>
              <a:t>Industrial Quality Control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8773" y="8945677"/>
            <a:ext cx="9983690" cy="82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3"/>
              </a:lnSpc>
            </a:pPr>
            <a:r>
              <a:rPr lang="en-US" sz="2000">
                <a:solidFill>
                  <a:srgbClr val="1F1E1E"/>
                </a:solidFill>
                <a:latin typeface="Quattrocento"/>
                <a:ea typeface="Quattrocento"/>
                <a:cs typeface="Quattrocento"/>
                <a:sym typeface="Quattrocento"/>
              </a:rPr>
              <a:t>Selecting samples from batches or production lines proportional to their size to quickly assess overall product quality or defect rates.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461" y="534594"/>
            <a:ext cx="8788451" cy="486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13"/>
              </a:lnSpc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Comparison of Unequal Probability Sampling Methods</a:t>
            </a:r>
            <a:endParaRPr lang="en-US" sz="3300" dirty="0"/>
          </a:p>
        </p:txBody>
      </p:sp>
      <p:sp>
        <p:nvSpPr>
          <p:cNvPr id="4" name="Shape 2"/>
          <p:cNvSpPr/>
          <p:nvPr/>
        </p:nvSpPr>
        <p:spPr>
          <a:xfrm>
            <a:off x="9129719" y="1938932"/>
            <a:ext cx="28575" cy="7815858"/>
          </a:xfrm>
          <a:prstGeom prst="roundRect">
            <a:avLst>
              <a:gd name="adj" fmla="val 102060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8370632" y="2143275"/>
            <a:ext cx="583259" cy="28575"/>
          </a:xfrm>
          <a:prstGeom prst="roundRect">
            <a:avLst>
              <a:gd name="adj" fmla="val 102060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8925302" y="1938933"/>
            <a:ext cx="437406" cy="4374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8998164" y="1975338"/>
            <a:ext cx="291554" cy="364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5730919" y="1494944"/>
            <a:ext cx="2430215" cy="303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n=2 Methods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79060" y="2065539"/>
            <a:ext cx="7491561" cy="310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Durbin: </a:t>
            </a:r>
            <a:r>
              <a:rPr lang="en-US" dirty="0">
                <a:solidFill>
                  <a:srgbClr val="04318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efficiency, complex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9334143" y="3309644"/>
            <a:ext cx="583259" cy="28575"/>
          </a:xfrm>
          <a:prstGeom prst="roundRect">
            <a:avLst>
              <a:gd name="adj" fmla="val 102060"/>
            </a:avLst>
          </a:prstGeom>
          <a:solidFill>
            <a:srgbClr val="D8D4D4"/>
          </a:solidFill>
          <a:ln/>
        </p:spPr>
      </p:sp>
      <p:sp>
        <p:nvSpPr>
          <p:cNvPr id="11" name="Shape 9"/>
          <p:cNvSpPr/>
          <p:nvPr/>
        </p:nvSpPr>
        <p:spPr>
          <a:xfrm>
            <a:off x="8925302" y="3105303"/>
            <a:ext cx="437406" cy="4374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8998164" y="3141706"/>
            <a:ext cx="291554" cy="364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0116011" y="3172131"/>
            <a:ext cx="2430215" cy="303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116002" y="3231819"/>
            <a:ext cx="7491561" cy="310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Brewer: </a:t>
            </a:r>
            <a:r>
              <a:rPr lang="en-US" dirty="0">
                <a:solidFill>
                  <a:srgbClr val="04318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Simple, good variance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8370632" y="4314975"/>
            <a:ext cx="583259" cy="28575"/>
          </a:xfrm>
          <a:prstGeom prst="roundRect">
            <a:avLst>
              <a:gd name="adj" fmla="val 102060"/>
            </a:avLst>
          </a:prstGeom>
          <a:solidFill>
            <a:srgbClr val="D8D4D4"/>
          </a:solidFill>
          <a:ln/>
        </p:spPr>
      </p:sp>
      <p:sp>
        <p:nvSpPr>
          <p:cNvPr id="16" name="Shape 14"/>
          <p:cNvSpPr/>
          <p:nvPr/>
        </p:nvSpPr>
        <p:spPr>
          <a:xfrm>
            <a:off x="8925302" y="4110633"/>
            <a:ext cx="437406" cy="4374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8998164" y="4147038"/>
            <a:ext cx="291554" cy="364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6"/>
          <p:cNvSpPr/>
          <p:nvPr/>
        </p:nvSpPr>
        <p:spPr>
          <a:xfrm>
            <a:off x="5741805" y="3873703"/>
            <a:ext cx="2430215" cy="303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 &gt; 2 Methods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688223" y="4275284"/>
            <a:ext cx="7491561" cy="310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PPS (With Replacement): </a:t>
            </a:r>
            <a:r>
              <a:rPr lang="en-US" dirty="0">
                <a:solidFill>
                  <a:srgbClr val="04318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Simple, high variance</a:t>
            </a: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9334143" y="5320460"/>
            <a:ext cx="583259" cy="28575"/>
          </a:xfrm>
          <a:prstGeom prst="roundRect">
            <a:avLst>
              <a:gd name="adj" fmla="val 102060"/>
            </a:avLst>
          </a:prstGeom>
          <a:solidFill>
            <a:srgbClr val="D8D4D4"/>
          </a:solidFill>
          <a:ln/>
        </p:spPr>
      </p:sp>
      <p:sp>
        <p:nvSpPr>
          <p:cNvPr id="21" name="Shape 19"/>
          <p:cNvSpPr/>
          <p:nvPr/>
        </p:nvSpPr>
        <p:spPr>
          <a:xfrm>
            <a:off x="8925302" y="5116118"/>
            <a:ext cx="437406" cy="4374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20"/>
          <p:cNvSpPr/>
          <p:nvPr/>
        </p:nvSpPr>
        <p:spPr>
          <a:xfrm>
            <a:off x="8998164" y="5152517"/>
            <a:ext cx="291554" cy="364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900" dirty="0"/>
          </a:p>
        </p:txBody>
      </p:sp>
      <p:sp>
        <p:nvSpPr>
          <p:cNvPr id="23" name="Text 21"/>
          <p:cNvSpPr/>
          <p:nvPr/>
        </p:nvSpPr>
        <p:spPr>
          <a:xfrm>
            <a:off x="10116011" y="5182947"/>
            <a:ext cx="2430215" cy="303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10116002" y="5193592"/>
            <a:ext cx="7491561" cy="310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Murthy: </a:t>
            </a:r>
            <a:r>
              <a:rPr lang="en-US" dirty="0">
                <a:solidFill>
                  <a:srgbClr val="04318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Unbiased, complex</a:t>
            </a: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8370632" y="6325941"/>
            <a:ext cx="583259" cy="28575"/>
          </a:xfrm>
          <a:prstGeom prst="roundRect">
            <a:avLst>
              <a:gd name="adj" fmla="val 102060"/>
            </a:avLst>
          </a:prstGeom>
          <a:solidFill>
            <a:srgbClr val="D8D4D4"/>
          </a:solidFill>
          <a:ln/>
        </p:spPr>
      </p:sp>
      <p:sp>
        <p:nvSpPr>
          <p:cNvPr id="26" name="Shape 24"/>
          <p:cNvSpPr/>
          <p:nvPr/>
        </p:nvSpPr>
        <p:spPr>
          <a:xfrm>
            <a:off x="8925302" y="6121603"/>
            <a:ext cx="437406" cy="4374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7" name="Text 25"/>
          <p:cNvSpPr/>
          <p:nvPr/>
        </p:nvSpPr>
        <p:spPr>
          <a:xfrm>
            <a:off x="8998164" y="6158005"/>
            <a:ext cx="291554" cy="364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2900" dirty="0"/>
          </a:p>
        </p:txBody>
      </p:sp>
      <p:sp>
        <p:nvSpPr>
          <p:cNvPr id="28" name="Text 26"/>
          <p:cNvSpPr/>
          <p:nvPr/>
        </p:nvSpPr>
        <p:spPr>
          <a:xfrm>
            <a:off x="5741805" y="6188429"/>
            <a:ext cx="2430215" cy="303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endParaRPr lang="en-US" sz="2400" dirty="0"/>
          </a:p>
        </p:txBody>
      </p:sp>
      <p:sp>
        <p:nvSpPr>
          <p:cNvPr id="29" name="Text 27"/>
          <p:cNvSpPr/>
          <p:nvPr/>
        </p:nvSpPr>
        <p:spPr>
          <a:xfrm>
            <a:off x="649347" y="6230024"/>
            <a:ext cx="7491561" cy="310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Raj: </a:t>
            </a:r>
            <a:r>
              <a:rPr lang="en-US" dirty="0">
                <a:solidFill>
                  <a:srgbClr val="04318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Sequential, efficient</a:t>
            </a:r>
            <a:endParaRPr lang="en-US" dirty="0"/>
          </a:p>
        </p:txBody>
      </p:sp>
      <p:sp>
        <p:nvSpPr>
          <p:cNvPr id="30" name="Shape 28"/>
          <p:cNvSpPr/>
          <p:nvPr/>
        </p:nvSpPr>
        <p:spPr>
          <a:xfrm>
            <a:off x="9334143" y="7331429"/>
            <a:ext cx="583259" cy="28575"/>
          </a:xfrm>
          <a:prstGeom prst="roundRect">
            <a:avLst>
              <a:gd name="adj" fmla="val 102060"/>
            </a:avLst>
          </a:prstGeom>
          <a:solidFill>
            <a:srgbClr val="D8D4D4"/>
          </a:solidFill>
          <a:ln/>
        </p:spPr>
      </p:sp>
      <p:sp>
        <p:nvSpPr>
          <p:cNvPr id="31" name="Shape 29"/>
          <p:cNvSpPr/>
          <p:nvPr/>
        </p:nvSpPr>
        <p:spPr>
          <a:xfrm>
            <a:off x="8925302" y="7127086"/>
            <a:ext cx="437406" cy="4374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32" name="Text 30"/>
          <p:cNvSpPr/>
          <p:nvPr/>
        </p:nvSpPr>
        <p:spPr>
          <a:xfrm>
            <a:off x="8998164" y="7163487"/>
            <a:ext cx="291554" cy="364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6</a:t>
            </a:r>
            <a:endParaRPr lang="en-US" sz="2900" dirty="0"/>
          </a:p>
        </p:txBody>
      </p:sp>
      <p:sp>
        <p:nvSpPr>
          <p:cNvPr id="33" name="Text 31"/>
          <p:cNvSpPr/>
          <p:nvPr/>
        </p:nvSpPr>
        <p:spPr>
          <a:xfrm>
            <a:off x="10116011" y="7193913"/>
            <a:ext cx="2430215" cy="303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2400" dirty="0"/>
          </a:p>
        </p:txBody>
      </p:sp>
      <p:sp>
        <p:nvSpPr>
          <p:cNvPr id="34" name="Text 32"/>
          <p:cNvSpPr/>
          <p:nvPr/>
        </p:nvSpPr>
        <p:spPr>
          <a:xfrm>
            <a:off x="10116002" y="7291335"/>
            <a:ext cx="7491561" cy="310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Sampford: </a:t>
            </a:r>
            <a:r>
              <a:rPr lang="en-US" dirty="0">
                <a:solidFill>
                  <a:srgbClr val="04318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Minimum variance, complex</a:t>
            </a:r>
            <a:endParaRPr lang="en-US" dirty="0"/>
          </a:p>
        </p:txBody>
      </p:sp>
      <p:sp>
        <p:nvSpPr>
          <p:cNvPr id="35" name="Shape 33"/>
          <p:cNvSpPr/>
          <p:nvPr/>
        </p:nvSpPr>
        <p:spPr>
          <a:xfrm>
            <a:off x="8370632" y="8336909"/>
            <a:ext cx="583259" cy="28575"/>
          </a:xfrm>
          <a:prstGeom prst="roundRect">
            <a:avLst>
              <a:gd name="adj" fmla="val 102060"/>
            </a:avLst>
          </a:prstGeom>
          <a:solidFill>
            <a:srgbClr val="D8D4D4"/>
          </a:solidFill>
          <a:ln/>
        </p:spPr>
      </p:sp>
      <p:sp>
        <p:nvSpPr>
          <p:cNvPr id="36" name="Shape 34"/>
          <p:cNvSpPr/>
          <p:nvPr/>
        </p:nvSpPr>
        <p:spPr>
          <a:xfrm>
            <a:off x="8925302" y="8132568"/>
            <a:ext cx="437406" cy="43740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37" name="Text 35"/>
          <p:cNvSpPr/>
          <p:nvPr/>
        </p:nvSpPr>
        <p:spPr>
          <a:xfrm>
            <a:off x="8998164" y="8168971"/>
            <a:ext cx="291554" cy="364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2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</a:t>
            </a:r>
            <a:endParaRPr lang="en-US" sz="2900" dirty="0"/>
          </a:p>
        </p:txBody>
      </p:sp>
      <p:sp>
        <p:nvSpPr>
          <p:cNvPr id="38" name="Text 36"/>
          <p:cNvSpPr/>
          <p:nvPr/>
        </p:nvSpPr>
        <p:spPr>
          <a:xfrm>
            <a:off x="5741805" y="8199396"/>
            <a:ext cx="2430215" cy="303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endParaRPr lang="en-US" sz="2400" dirty="0"/>
          </a:p>
        </p:txBody>
      </p:sp>
      <p:sp>
        <p:nvSpPr>
          <p:cNvPr id="39" name="Text 37"/>
          <p:cNvSpPr/>
          <p:nvPr/>
        </p:nvSpPr>
        <p:spPr>
          <a:xfrm>
            <a:off x="729582" y="8168959"/>
            <a:ext cx="7491561" cy="310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38"/>
              </a:lnSpc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RHC: Group-based, robust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11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05" y="543674"/>
            <a:ext cx="6753225" cy="494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3"/>
              </a:lnSpc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Choosing the Right Method for Your Data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91907" y="1433217"/>
            <a:ext cx="16904196" cy="31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RHC is a powerful technique, but it must be applied judiciously. Evaluate context, data availability, and desired precision.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07" y="1971682"/>
            <a:ext cx="16904196" cy="8460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8017" y="5608739"/>
            <a:ext cx="3174773" cy="949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Low Effort to Implement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239192" y="9711781"/>
            <a:ext cx="3817275" cy="47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Low Variance Reduction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4328352" y="5608739"/>
            <a:ext cx="3174773" cy="949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 Effort to Implement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190645" y="2318930"/>
            <a:ext cx="3895113" cy="47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63"/>
              </a:lnSpc>
            </a:pPr>
            <a:r>
              <a:rPr lang="en-US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 Variance Reduction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428848" y="7641534"/>
            <a:ext cx="3259209" cy="1139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Murthy — Low reduction, easy to implement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9903927" y="7848398"/>
            <a:ext cx="3259209" cy="759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Simple Random — Low reduction, low effort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9903927" y="4724285"/>
            <a:ext cx="3259209" cy="759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Brewer — High reduction, higher effort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5327531" y="4534312"/>
            <a:ext cx="3259208" cy="1139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RHC — High variance reduction, moderate effort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988368" y="10876811"/>
            <a:ext cx="16607730" cy="31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best sampling design minimizes cost for a fixed level of precision or maximizes precision for a fixed budget.</a:t>
            </a:r>
            <a:endParaRPr lang="en-US" sz="1500" dirty="0"/>
          </a:p>
        </p:txBody>
      </p:sp>
      <p:sp>
        <p:nvSpPr>
          <p:cNvPr id="18" name="Shape 11"/>
          <p:cNvSpPr/>
          <p:nvPr/>
        </p:nvSpPr>
        <p:spPr>
          <a:xfrm>
            <a:off x="691905" y="10654473"/>
            <a:ext cx="28575" cy="760811"/>
          </a:xfrm>
          <a:prstGeom prst="rect">
            <a:avLst/>
          </a:prstGeom>
          <a:solidFill>
            <a:srgbClr val="2150FE"/>
          </a:solidFill>
          <a:ln/>
        </p:spPr>
      </p:sp>
    </p:spTree>
    <p:extLst>
      <p:ext uri="{BB962C8B-B14F-4D97-AF65-F5344CB8AC3E}">
        <p14:creationId xmlns:p14="http://schemas.microsoft.com/office/powerpoint/2010/main" val="184945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2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A6B6A">
                <a:alpha val="9098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819492" y="1207513"/>
            <a:ext cx="17171789" cy="65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8"/>
              </a:lnSpc>
            </a:pPr>
            <a:r>
              <a:rPr lang="en-US" sz="5000" b="1">
                <a:solidFill>
                  <a:srgbClr val="FFD9BE"/>
                </a:solidFill>
                <a:latin typeface="Aleo Bold"/>
                <a:ea typeface="Aleo Bold"/>
                <a:cs typeface="Aleo Bold"/>
                <a:sym typeface="Aleo Bold"/>
              </a:rPr>
              <a:t>Counting Rice During Covid Quarantine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819486" y="3559134"/>
            <a:ext cx="4859288" cy="4859288"/>
            <a:chOff x="0" y="0"/>
            <a:chExt cx="6479050" cy="647905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479032" cy="6479032"/>
            </a:xfrm>
            <a:custGeom>
              <a:avLst/>
              <a:gdLst/>
              <a:ahLst/>
              <a:cxnLst/>
              <a:rect l="l" t="t" r="r" b="b"/>
              <a:pathLst>
                <a:path w="6479032" h="6479032">
                  <a:moveTo>
                    <a:pt x="0" y="0"/>
                  </a:moveTo>
                  <a:lnTo>
                    <a:pt x="6479032" y="0"/>
                  </a:lnTo>
                  <a:lnTo>
                    <a:pt x="6479032" y="6479032"/>
                  </a:lnTo>
                  <a:lnTo>
                    <a:pt x="0" y="6479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14" y="3675125"/>
            <a:ext cx="6940934" cy="4627290"/>
            <a:chOff x="0" y="0"/>
            <a:chExt cx="9254578" cy="6169720"/>
          </a:xfrm>
        </p:grpSpPr>
        <p:sp>
          <p:nvSpPr>
            <p:cNvPr id="10" name="Freeform 10" descr="929,100+ Rice Grain Stock Photos, Pictures &amp; Royalty-Free Images - iStock | Rice  grain on white, Rice grain icon, One rice grain"/>
            <p:cNvSpPr/>
            <p:nvPr/>
          </p:nvSpPr>
          <p:spPr>
            <a:xfrm>
              <a:off x="0" y="0"/>
              <a:ext cx="9254617" cy="6169660"/>
            </a:xfrm>
            <a:custGeom>
              <a:avLst/>
              <a:gdLst/>
              <a:ahLst/>
              <a:cxnLst/>
              <a:rect l="l" t="t" r="r" b="b"/>
              <a:pathLst>
                <a:path w="9254617" h="6169660">
                  <a:moveTo>
                    <a:pt x="0" y="0"/>
                  </a:moveTo>
                  <a:lnTo>
                    <a:pt x="9254617" y="0"/>
                  </a:lnTo>
                  <a:lnTo>
                    <a:pt x="9254617" y="6169660"/>
                  </a:lnTo>
                  <a:lnTo>
                    <a:pt x="0" y="6169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819488" y="2247723"/>
            <a:ext cx="10088636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6"/>
              </a:lnSpc>
            </a:pPr>
            <a:r>
              <a:rPr lang="en-US" sz="3500" b="1">
                <a:solidFill>
                  <a:srgbClr val="1F1E1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An RHC Method Adventure in Home Sampling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139" y="-34604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B4E4E">
                <a:alpha val="3764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32253" y="641021"/>
            <a:ext cx="13784909" cy="72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8"/>
              </a:lnSpc>
            </a:pPr>
            <a:r>
              <a:rPr lang="en-US" sz="4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The Architects of Chance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32252" y="4118375"/>
            <a:ext cx="16823531" cy="28575"/>
            <a:chOff x="0" y="0"/>
            <a:chExt cx="22431375" cy="38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31375" cy="38100"/>
            </a:xfrm>
            <a:custGeom>
              <a:avLst/>
              <a:gdLst/>
              <a:ahLst/>
              <a:cxnLst/>
              <a:rect l="l" t="t" r="r" b="b"/>
              <a:pathLst>
                <a:path w="2243137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412325" y="0"/>
                  </a:lnTo>
                  <a:cubicBezTo>
                    <a:pt x="22422865" y="0"/>
                    <a:pt x="22431375" y="8509"/>
                    <a:pt x="22431375" y="19050"/>
                  </a:cubicBezTo>
                  <a:cubicBezTo>
                    <a:pt x="22431375" y="29591"/>
                    <a:pt x="22422865" y="38100"/>
                    <a:pt x="2241232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858349" y="3490769"/>
            <a:ext cx="28575" cy="627609"/>
            <a:chOff x="0" y="0"/>
            <a:chExt cx="38100" cy="8368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836803"/>
            </a:xfrm>
            <a:custGeom>
              <a:avLst/>
              <a:gdLst/>
              <a:ahLst/>
              <a:cxnLst/>
              <a:rect l="l" t="t" r="r" b="b"/>
              <a:pathLst>
                <a:path w="38100" h="83680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17753"/>
                  </a:lnTo>
                  <a:cubicBezTo>
                    <a:pt x="38100" y="828294"/>
                    <a:pt x="29591" y="836803"/>
                    <a:pt x="19050" y="836803"/>
                  </a:cubicBezTo>
                  <a:cubicBezTo>
                    <a:pt x="8509" y="836803"/>
                    <a:pt x="0" y="828294"/>
                    <a:pt x="0" y="817753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637339" y="3883079"/>
            <a:ext cx="470595" cy="470595"/>
            <a:chOff x="0" y="0"/>
            <a:chExt cx="627460" cy="6274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380" cy="627507"/>
            </a:xfrm>
            <a:custGeom>
              <a:avLst/>
              <a:gdLst/>
              <a:ahLst/>
              <a:cxnLst/>
              <a:rect l="l" t="t" r="r" b="b"/>
              <a:pathLst>
                <a:path w="627380" h="627507">
                  <a:moveTo>
                    <a:pt x="0" y="41783"/>
                  </a:moveTo>
                  <a:cubicBezTo>
                    <a:pt x="0" y="18796"/>
                    <a:pt x="18796" y="0"/>
                    <a:pt x="41783" y="0"/>
                  </a:cubicBezTo>
                  <a:lnTo>
                    <a:pt x="585597" y="0"/>
                  </a:lnTo>
                  <a:cubicBezTo>
                    <a:pt x="608711" y="0"/>
                    <a:pt x="627380" y="18796"/>
                    <a:pt x="627380" y="41783"/>
                  </a:cubicBezTo>
                  <a:lnTo>
                    <a:pt x="627380" y="585597"/>
                  </a:lnTo>
                  <a:cubicBezTo>
                    <a:pt x="627380" y="608711"/>
                    <a:pt x="608584" y="627380"/>
                    <a:pt x="585597" y="627380"/>
                  </a:cubicBezTo>
                  <a:lnTo>
                    <a:pt x="41783" y="627380"/>
                  </a:lnTo>
                  <a:cubicBezTo>
                    <a:pt x="18796" y="627507"/>
                    <a:pt x="0" y="608711"/>
                    <a:pt x="0" y="585597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724999" y="3971939"/>
            <a:ext cx="295275" cy="30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3"/>
              </a:lnSpc>
            </a:pPr>
            <a:r>
              <a:rPr lang="en-US" sz="2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94336" y="2076006"/>
            <a:ext cx="2461320" cy="48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3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C.R. Rao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342" y="2516987"/>
            <a:ext cx="7862739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 giant in theoretical statistics known for significant contributions to multivariate analysis and estimation theory.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29569" y="4118376"/>
            <a:ext cx="28575" cy="627609"/>
            <a:chOff x="0" y="0"/>
            <a:chExt cx="38100" cy="8368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100" cy="836803"/>
            </a:xfrm>
            <a:custGeom>
              <a:avLst/>
              <a:gdLst/>
              <a:ahLst/>
              <a:cxnLst/>
              <a:rect l="l" t="t" r="r" b="b"/>
              <a:pathLst>
                <a:path w="38100" h="83680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17753"/>
                  </a:lnTo>
                  <a:cubicBezTo>
                    <a:pt x="38100" y="828294"/>
                    <a:pt x="29591" y="836803"/>
                    <a:pt x="19050" y="836803"/>
                  </a:cubicBezTo>
                  <a:cubicBezTo>
                    <a:pt x="8509" y="836803"/>
                    <a:pt x="0" y="828294"/>
                    <a:pt x="0" y="817753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908559" y="3883079"/>
            <a:ext cx="470595" cy="470595"/>
            <a:chOff x="0" y="0"/>
            <a:chExt cx="627460" cy="6274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7380" cy="627507"/>
            </a:xfrm>
            <a:custGeom>
              <a:avLst/>
              <a:gdLst/>
              <a:ahLst/>
              <a:cxnLst/>
              <a:rect l="l" t="t" r="r" b="b"/>
              <a:pathLst>
                <a:path w="627380" h="627507">
                  <a:moveTo>
                    <a:pt x="0" y="41783"/>
                  </a:moveTo>
                  <a:cubicBezTo>
                    <a:pt x="0" y="18796"/>
                    <a:pt x="18796" y="0"/>
                    <a:pt x="41783" y="0"/>
                  </a:cubicBezTo>
                  <a:lnTo>
                    <a:pt x="585597" y="0"/>
                  </a:lnTo>
                  <a:cubicBezTo>
                    <a:pt x="608711" y="0"/>
                    <a:pt x="627380" y="18796"/>
                    <a:pt x="627380" y="41783"/>
                  </a:cubicBezTo>
                  <a:lnTo>
                    <a:pt x="627380" y="585597"/>
                  </a:lnTo>
                  <a:cubicBezTo>
                    <a:pt x="627380" y="608711"/>
                    <a:pt x="608584" y="627380"/>
                    <a:pt x="585597" y="627380"/>
                  </a:cubicBezTo>
                  <a:lnTo>
                    <a:pt x="41783" y="627380"/>
                  </a:lnTo>
                  <a:cubicBezTo>
                    <a:pt x="18796" y="627507"/>
                    <a:pt x="0" y="608711"/>
                    <a:pt x="0" y="585597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996219" y="3971939"/>
            <a:ext cx="295275" cy="30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3"/>
              </a:lnSpc>
            </a:pPr>
            <a:r>
              <a:rPr lang="en-US" sz="2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3193" y="4936040"/>
            <a:ext cx="2461320" cy="48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3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H.O. Hartley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60127" y="5526283"/>
            <a:ext cx="7862739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Pioneered techniques in sampling theory and statistical computing, particularly variance estimation methods.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400931" y="3490769"/>
            <a:ext cx="28575" cy="627609"/>
            <a:chOff x="0" y="0"/>
            <a:chExt cx="38100" cy="8368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00" cy="836803"/>
            </a:xfrm>
            <a:custGeom>
              <a:avLst/>
              <a:gdLst/>
              <a:ahLst/>
              <a:cxnLst/>
              <a:rect l="l" t="t" r="r" b="b"/>
              <a:pathLst>
                <a:path w="38100" h="83680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17753"/>
                  </a:lnTo>
                  <a:cubicBezTo>
                    <a:pt x="38100" y="828294"/>
                    <a:pt x="29591" y="836803"/>
                    <a:pt x="19050" y="836803"/>
                  </a:cubicBezTo>
                  <a:cubicBezTo>
                    <a:pt x="8509" y="836803"/>
                    <a:pt x="0" y="828294"/>
                    <a:pt x="0" y="817753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179921" y="3883079"/>
            <a:ext cx="470595" cy="470595"/>
            <a:chOff x="0" y="0"/>
            <a:chExt cx="627460" cy="6274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27380" cy="627507"/>
            </a:xfrm>
            <a:custGeom>
              <a:avLst/>
              <a:gdLst/>
              <a:ahLst/>
              <a:cxnLst/>
              <a:rect l="l" t="t" r="r" b="b"/>
              <a:pathLst>
                <a:path w="627380" h="627507">
                  <a:moveTo>
                    <a:pt x="0" y="41783"/>
                  </a:moveTo>
                  <a:cubicBezTo>
                    <a:pt x="0" y="18796"/>
                    <a:pt x="18796" y="0"/>
                    <a:pt x="41783" y="0"/>
                  </a:cubicBezTo>
                  <a:lnTo>
                    <a:pt x="585597" y="0"/>
                  </a:lnTo>
                  <a:cubicBezTo>
                    <a:pt x="608711" y="0"/>
                    <a:pt x="627380" y="18796"/>
                    <a:pt x="627380" y="41783"/>
                  </a:cubicBezTo>
                  <a:lnTo>
                    <a:pt x="627380" y="585597"/>
                  </a:lnTo>
                  <a:cubicBezTo>
                    <a:pt x="627380" y="608711"/>
                    <a:pt x="608584" y="627380"/>
                    <a:pt x="585597" y="627380"/>
                  </a:cubicBezTo>
                  <a:lnTo>
                    <a:pt x="41783" y="627380"/>
                  </a:lnTo>
                  <a:cubicBezTo>
                    <a:pt x="18796" y="627507"/>
                    <a:pt x="0" y="608711"/>
                    <a:pt x="0" y="585597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3267581" y="3971939"/>
            <a:ext cx="295275" cy="30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3"/>
              </a:lnSpc>
            </a:pPr>
            <a:r>
              <a:rPr lang="en-US" sz="2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8846" y="1974366"/>
            <a:ext cx="2461320" cy="48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3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W.G. Cochran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83789" y="2516987"/>
            <a:ext cx="786288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2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Authored influential texts on experimental design and sampling techniques, focusing on practical applicability in research.</a:t>
            </a:r>
          </a:p>
        </p:txBody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741762" y="6430122"/>
            <a:ext cx="5489973" cy="2510433"/>
            <a:chOff x="0" y="0"/>
            <a:chExt cx="7319963" cy="3347243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7320026" cy="3347212"/>
            </a:xfrm>
            <a:custGeom>
              <a:avLst/>
              <a:gdLst/>
              <a:ahLst/>
              <a:cxnLst/>
              <a:rect l="l" t="t" r="r" b="b"/>
              <a:pathLst>
                <a:path w="7320026" h="3347212">
                  <a:moveTo>
                    <a:pt x="0" y="0"/>
                  </a:moveTo>
                  <a:lnTo>
                    <a:pt x="7320026" y="0"/>
                  </a:lnTo>
                  <a:lnTo>
                    <a:pt x="7320026" y="3347212"/>
                  </a:lnTo>
                  <a:lnTo>
                    <a:pt x="0" y="3347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15" b="-116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6399020" y="6430122"/>
            <a:ext cx="5489973" cy="2510433"/>
            <a:chOff x="0" y="0"/>
            <a:chExt cx="7319963" cy="3347243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7320026" cy="3347212"/>
            </a:xfrm>
            <a:custGeom>
              <a:avLst/>
              <a:gdLst/>
              <a:ahLst/>
              <a:cxnLst/>
              <a:rect l="l" t="t" r="r" b="b"/>
              <a:pathLst>
                <a:path w="7320026" h="3347212">
                  <a:moveTo>
                    <a:pt x="0" y="0"/>
                  </a:moveTo>
                  <a:lnTo>
                    <a:pt x="7320026" y="0"/>
                  </a:lnTo>
                  <a:lnTo>
                    <a:pt x="7320026" y="3347212"/>
                  </a:lnTo>
                  <a:lnTo>
                    <a:pt x="0" y="3347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5" b="-116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2056271" y="6430122"/>
            <a:ext cx="5489973" cy="2510433"/>
            <a:chOff x="0" y="0"/>
            <a:chExt cx="7319963" cy="3347243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7320026" cy="3347212"/>
            </a:xfrm>
            <a:custGeom>
              <a:avLst/>
              <a:gdLst/>
              <a:ahLst/>
              <a:cxnLst/>
              <a:rect l="l" t="t" r="r" b="b"/>
              <a:pathLst>
                <a:path w="7320026" h="3347212">
                  <a:moveTo>
                    <a:pt x="0" y="0"/>
                  </a:moveTo>
                  <a:lnTo>
                    <a:pt x="7320026" y="0"/>
                  </a:lnTo>
                  <a:lnTo>
                    <a:pt x="7320026" y="3347212"/>
                  </a:lnTo>
                  <a:lnTo>
                    <a:pt x="0" y="3347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5" b="-11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6968">
                <a:alpha val="67843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9" y="2362350"/>
            <a:ext cx="14132124" cy="92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5600" b="1">
                <a:solidFill>
                  <a:srgbClr val="1F1E1E"/>
                </a:solidFill>
                <a:latin typeface="Aleo Bold"/>
                <a:ea typeface="Aleo Bold"/>
                <a:cs typeface="Aleo Bold"/>
                <a:sym typeface="Aleo Bold"/>
              </a:rPr>
              <a:t>Enter the Rao-Hartley-Cochran Method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3699586"/>
            <a:ext cx="16392228" cy="62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00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RHC Sampling: The smart, rigorous way to divide the population to select a proportional sample.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3140" y="4674548"/>
            <a:ext cx="5293073" cy="3216771"/>
            <a:chOff x="0" y="0"/>
            <a:chExt cx="7057430" cy="428902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7044817" cy="4276344"/>
            </a:xfrm>
            <a:custGeom>
              <a:avLst/>
              <a:gdLst/>
              <a:ahLst/>
              <a:cxnLst/>
              <a:rect l="l" t="t" r="r" b="b"/>
              <a:pathLst>
                <a:path w="7044817" h="4276344">
                  <a:moveTo>
                    <a:pt x="0" y="151638"/>
                  </a:moveTo>
                  <a:cubicBezTo>
                    <a:pt x="0" y="67945"/>
                    <a:pt x="67945" y="0"/>
                    <a:pt x="151892" y="0"/>
                  </a:cubicBezTo>
                  <a:lnTo>
                    <a:pt x="6892925" y="0"/>
                  </a:lnTo>
                  <a:cubicBezTo>
                    <a:pt x="6976745" y="0"/>
                    <a:pt x="7044817" y="67945"/>
                    <a:pt x="7044817" y="151638"/>
                  </a:cubicBezTo>
                  <a:lnTo>
                    <a:pt x="7044817" y="4124706"/>
                  </a:lnTo>
                  <a:cubicBezTo>
                    <a:pt x="7044817" y="4208526"/>
                    <a:pt x="6976872" y="4276344"/>
                    <a:pt x="6892925" y="4276344"/>
                  </a:cubicBezTo>
                  <a:lnTo>
                    <a:pt x="151892" y="4276344"/>
                  </a:lnTo>
                  <a:cubicBezTo>
                    <a:pt x="67945" y="4276344"/>
                    <a:pt x="0" y="4208399"/>
                    <a:pt x="0" y="4124706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57517" cy="4289044"/>
            </a:xfrm>
            <a:custGeom>
              <a:avLst/>
              <a:gdLst/>
              <a:ahLst/>
              <a:cxnLst/>
              <a:rect l="l" t="t" r="r" b="b"/>
              <a:pathLst>
                <a:path w="7057517" h="4289044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6899275" y="0"/>
                  </a:lnTo>
                  <a:lnTo>
                    <a:pt x="6899275" y="6350"/>
                  </a:lnTo>
                  <a:lnTo>
                    <a:pt x="6899275" y="0"/>
                  </a:lnTo>
                  <a:cubicBezTo>
                    <a:pt x="6986651" y="0"/>
                    <a:pt x="7057517" y="70739"/>
                    <a:pt x="7057517" y="157988"/>
                  </a:cubicBezTo>
                  <a:lnTo>
                    <a:pt x="7051167" y="157988"/>
                  </a:lnTo>
                  <a:lnTo>
                    <a:pt x="7057517" y="157988"/>
                  </a:lnTo>
                  <a:lnTo>
                    <a:pt x="7057517" y="4131056"/>
                  </a:lnTo>
                  <a:lnTo>
                    <a:pt x="7051167" y="4131056"/>
                  </a:lnTo>
                  <a:lnTo>
                    <a:pt x="7057517" y="4131056"/>
                  </a:lnTo>
                  <a:cubicBezTo>
                    <a:pt x="7057517" y="4218305"/>
                    <a:pt x="6986651" y="4289044"/>
                    <a:pt x="6899275" y="4289044"/>
                  </a:cubicBezTo>
                  <a:lnTo>
                    <a:pt x="6899275" y="4282694"/>
                  </a:lnTo>
                  <a:lnTo>
                    <a:pt x="6899275" y="4289044"/>
                  </a:lnTo>
                  <a:lnTo>
                    <a:pt x="158242" y="4289044"/>
                  </a:lnTo>
                  <a:lnTo>
                    <a:pt x="158242" y="4282694"/>
                  </a:lnTo>
                  <a:lnTo>
                    <a:pt x="158242" y="4289044"/>
                  </a:lnTo>
                  <a:cubicBezTo>
                    <a:pt x="70866" y="4289044"/>
                    <a:pt x="0" y="4218305"/>
                    <a:pt x="0" y="4131056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131056"/>
                  </a:lnTo>
                  <a:lnTo>
                    <a:pt x="6350" y="4131056"/>
                  </a:lnTo>
                  <a:lnTo>
                    <a:pt x="12700" y="4131056"/>
                  </a:lnTo>
                  <a:cubicBezTo>
                    <a:pt x="12700" y="4211320"/>
                    <a:pt x="77851" y="4276344"/>
                    <a:pt x="158242" y="4276344"/>
                  </a:cubicBezTo>
                  <a:lnTo>
                    <a:pt x="6899275" y="4276344"/>
                  </a:lnTo>
                  <a:cubicBezTo>
                    <a:pt x="6979666" y="4276344"/>
                    <a:pt x="7044817" y="4211320"/>
                    <a:pt x="7044817" y="4131056"/>
                  </a:cubicBezTo>
                  <a:lnTo>
                    <a:pt x="7044817" y="157988"/>
                  </a:lnTo>
                  <a:cubicBezTo>
                    <a:pt x="7044690" y="77724"/>
                    <a:pt x="6979539" y="12700"/>
                    <a:pt x="6899275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28146" y="4959552"/>
            <a:ext cx="812453" cy="812453"/>
            <a:chOff x="0" y="0"/>
            <a:chExt cx="1083270" cy="1083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1451525" y="5182941"/>
            <a:ext cx="365523" cy="365523"/>
          </a:xfrm>
          <a:custGeom>
            <a:avLst/>
            <a:gdLst/>
            <a:ahLst/>
            <a:cxnLst/>
            <a:rect l="l" t="t" r="r" b="b"/>
            <a:pathLst>
              <a:path w="365523" h="365522">
                <a:moveTo>
                  <a:pt x="0" y="0"/>
                </a:moveTo>
                <a:lnTo>
                  <a:pt x="365523" y="0"/>
                </a:lnTo>
                <a:lnTo>
                  <a:pt x="365523" y="365522"/>
                </a:lnTo>
                <a:lnTo>
                  <a:pt x="0" y="36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42307" b="-4230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28145" y="6023673"/>
            <a:ext cx="4276130" cy="5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8"/>
              </a:lnSpc>
            </a:pPr>
            <a:r>
              <a:rPr lang="en-US" sz="33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Divide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147" y="6653809"/>
            <a:ext cx="472306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1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Split the population into smaller, random groups (sub-samples).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497406" y="4674548"/>
            <a:ext cx="5293073" cy="3216771"/>
            <a:chOff x="0" y="0"/>
            <a:chExt cx="7057430" cy="428902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7044817" cy="4276344"/>
            </a:xfrm>
            <a:custGeom>
              <a:avLst/>
              <a:gdLst/>
              <a:ahLst/>
              <a:cxnLst/>
              <a:rect l="l" t="t" r="r" b="b"/>
              <a:pathLst>
                <a:path w="7044817" h="4276344">
                  <a:moveTo>
                    <a:pt x="0" y="151638"/>
                  </a:moveTo>
                  <a:cubicBezTo>
                    <a:pt x="0" y="67945"/>
                    <a:pt x="67945" y="0"/>
                    <a:pt x="151892" y="0"/>
                  </a:cubicBezTo>
                  <a:lnTo>
                    <a:pt x="6892925" y="0"/>
                  </a:lnTo>
                  <a:cubicBezTo>
                    <a:pt x="6976745" y="0"/>
                    <a:pt x="7044817" y="67945"/>
                    <a:pt x="7044817" y="151638"/>
                  </a:cubicBezTo>
                  <a:lnTo>
                    <a:pt x="7044817" y="4124706"/>
                  </a:lnTo>
                  <a:cubicBezTo>
                    <a:pt x="7044817" y="4208526"/>
                    <a:pt x="6976872" y="4276344"/>
                    <a:pt x="6892925" y="4276344"/>
                  </a:cubicBezTo>
                  <a:lnTo>
                    <a:pt x="151892" y="4276344"/>
                  </a:lnTo>
                  <a:cubicBezTo>
                    <a:pt x="67945" y="4276344"/>
                    <a:pt x="0" y="4208399"/>
                    <a:pt x="0" y="4124706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057517" cy="4289044"/>
            </a:xfrm>
            <a:custGeom>
              <a:avLst/>
              <a:gdLst/>
              <a:ahLst/>
              <a:cxnLst/>
              <a:rect l="l" t="t" r="r" b="b"/>
              <a:pathLst>
                <a:path w="7057517" h="4289044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6899275" y="0"/>
                  </a:lnTo>
                  <a:lnTo>
                    <a:pt x="6899275" y="6350"/>
                  </a:lnTo>
                  <a:lnTo>
                    <a:pt x="6899275" y="0"/>
                  </a:lnTo>
                  <a:cubicBezTo>
                    <a:pt x="6986651" y="0"/>
                    <a:pt x="7057517" y="70739"/>
                    <a:pt x="7057517" y="157988"/>
                  </a:cubicBezTo>
                  <a:lnTo>
                    <a:pt x="7051167" y="157988"/>
                  </a:lnTo>
                  <a:lnTo>
                    <a:pt x="7057517" y="157988"/>
                  </a:lnTo>
                  <a:lnTo>
                    <a:pt x="7057517" y="4131056"/>
                  </a:lnTo>
                  <a:lnTo>
                    <a:pt x="7051167" y="4131056"/>
                  </a:lnTo>
                  <a:lnTo>
                    <a:pt x="7057517" y="4131056"/>
                  </a:lnTo>
                  <a:cubicBezTo>
                    <a:pt x="7057517" y="4218305"/>
                    <a:pt x="6986651" y="4289044"/>
                    <a:pt x="6899275" y="4289044"/>
                  </a:cubicBezTo>
                  <a:lnTo>
                    <a:pt x="6899275" y="4282694"/>
                  </a:lnTo>
                  <a:lnTo>
                    <a:pt x="6899275" y="4289044"/>
                  </a:lnTo>
                  <a:lnTo>
                    <a:pt x="158242" y="4289044"/>
                  </a:lnTo>
                  <a:lnTo>
                    <a:pt x="158242" y="4282694"/>
                  </a:lnTo>
                  <a:lnTo>
                    <a:pt x="158242" y="4289044"/>
                  </a:lnTo>
                  <a:cubicBezTo>
                    <a:pt x="70866" y="4289044"/>
                    <a:pt x="0" y="4218305"/>
                    <a:pt x="0" y="4131056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131056"/>
                  </a:lnTo>
                  <a:lnTo>
                    <a:pt x="6350" y="4131056"/>
                  </a:lnTo>
                  <a:lnTo>
                    <a:pt x="12700" y="4131056"/>
                  </a:lnTo>
                  <a:cubicBezTo>
                    <a:pt x="12700" y="4211320"/>
                    <a:pt x="77851" y="4276344"/>
                    <a:pt x="158242" y="4276344"/>
                  </a:cubicBezTo>
                  <a:lnTo>
                    <a:pt x="6899275" y="4276344"/>
                  </a:lnTo>
                  <a:cubicBezTo>
                    <a:pt x="6979666" y="4276344"/>
                    <a:pt x="7044817" y="4211320"/>
                    <a:pt x="7044817" y="4131056"/>
                  </a:cubicBezTo>
                  <a:lnTo>
                    <a:pt x="7044817" y="157988"/>
                  </a:lnTo>
                  <a:cubicBezTo>
                    <a:pt x="7044690" y="77724"/>
                    <a:pt x="6979539" y="12700"/>
                    <a:pt x="6899275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782410" y="4959552"/>
            <a:ext cx="812453" cy="812453"/>
            <a:chOff x="0" y="0"/>
            <a:chExt cx="1083270" cy="10832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21" name="Freeform 21" descr="preencoded.png"/>
          <p:cNvSpPr/>
          <p:nvPr/>
        </p:nvSpPr>
        <p:spPr>
          <a:xfrm>
            <a:off x="7005786" y="5182941"/>
            <a:ext cx="365523" cy="365523"/>
          </a:xfrm>
          <a:custGeom>
            <a:avLst/>
            <a:gdLst/>
            <a:ahLst/>
            <a:cxnLst/>
            <a:rect l="l" t="t" r="r" b="b"/>
            <a:pathLst>
              <a:path w="365522" h="365522">
                <a:moveTo>
                  <a:pt x="0" y="0"/>
                </a:moveTo>
                <a:lnTo>
                  <a:pt x="365523" y="0"/>
                </a:lnTo>
                <a:lnTo>
                  <a:pt x="365523" y="365522"/>
                </a:lnTo>
                <a:lnTo>
                  <a:pt x="0" y="365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782408" y="6023673"/>
            <a:ext cx="4276130" cy="5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8"/>
              </a:lnSpc>
            </a:pPr>
            <a:r>
              <a:rPr lang="en-US" sz="33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Select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82412" y="6653809"/>
            <a:ext cx="472306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1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Choose exactly one unit from each random group.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051660" y="4674548"/>
            <a:ext cx="5293221" cy="3216771"/>
            <a:chOff x="0" y="0"/>
            <a:chExt cx="7057628" cy="4289028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7044944" cy="4276344"/>
            </a:xfrm>
            <a:custGeom>
              <a:avLst/>
              <a:gdLst/>
              <a:ahLst/>
              <a:cxnLst/>
              <a:rect l="l" t="t" r="r" b="b"/>
              <a:pathLst>
                <a:path w="7044944" h="4276344">
                  <a:moveTo>
                    <a:pt x="0" y="151638"/>
                  </a:moveTo>
                  <a:cubicBezTo>
                    <a:pt x="0" y="67945"/>
                    <a:pt x="67945" y="0"/>
                    <a:pt x="151892" y="0"/>
                  </a:cubicBezTo>
                  <a:lnTo>
                    <a:pt x="6893052" y="0"/>
                  </a:lnTo>
                  <a:cubicBezTo>
                    <a:pt x="6976872" y="0"/>
                    <a:pt x="7044944" y="67945"/>
                    <a:pt x="7044944" y="151638"/>
                  </a:cubicBezTo>
                  <a:lnTo>
                    <a:pt x="7044944" y="4124706"/>
                  </a:lnTo>
                  <a:cubicBezTo>
                    <a:pt x="7044944" y="4208526"/>
                    <a:pt x="6976999" y="4276344"/>
                    <a:pt x="6893052" y="4276344"/>
                  </a:cubicBezTo>
                  <a:lnTo>
                    <a:pt x="151892" y="4276344"/>
                  </a:lnTo>
                  <a:cubicBezTo>
                    <a:pt x="67945" y="4276344"/>
                    <a:pt x="0" y="4208399"/>
                    <a:pt x="0" y="4124706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7057644" cy="4289044"/>
            </a:xfrm>
            <a:custGeom>
              <a:avLst/>
              <a:gdLst/>
              <a:ahLst/>
              <a:cxnLst/>
              <a:rect l="l" t="t" r="r" b="b"/>
              <a:pathLst>
                <a:path w="7057644" h="4289044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6899402" y="0"/>
                  </a:lnTo>
                  <a:lnTo>
                    <a:pt x="6899402" y="6350"/>
                  </a:lnTo>
                  <a:lnTo>
                    <a:pt x="6899402" y="0"/>
                  </a:lnTo>
                  <a:cubicBezTo>
                    <a:pt x="6986778" y="0"/>
                    <a:pt x="7057644" y="70739"/>
                    <a:pt x="7057644" y="157988"/>
                  </a:cubicBezTo>
                  <a:lnTo>
                    <a:pt x="7051294" y="157988"/>
                  </a:lnTo>
                  <a:lnTo>
                    <a:pt x="7057644" y="157988"/>
                  </a:lnTo>
                  <a:lnTo>
                    <a:pt x="7057644" y="4131056"/>
                  </a:lnTo>
                  <a:lnTo>
                    <a:pt x="7051294" y="4131056"/>
                  </a:lnTo>
                  <a:lnTo>
                    <a:pt x="7057644" y="4131056"/>
                  </a:lnTo>
                  <a:cubicBezTo>
                    <a:pt x="7057644" y="4218305"/>
                    <a:pt x="6986778" y="4289044"/>
                    <a:pt x="6899402" y="4289044"/>
                  </a:cubicBezTo>
                  <a:lnTo>
                    <a:pt x="6899402" y="4282694"/>
                  </a:lnTo>
                  <a:lnTo>
                    <a:pt x="6899402" y="4289044"/>
                  </a:lnTo>
                  <a:lnTo>
                    <a:pt x="158242" y="4289044"/>
                  </a:lnTo>
                  <a:lnTo>
                    <a:pt x="158242" y="4282694"/>
                  </a:lnTo>
                  <a:lnTo>
                    <a:pt x="158242" y="4289044"/>
                  </a:lnTo>
                  <a:cubicBezTo>
                    <a:pt x="70866" y="4289044"/>
                    <a:pt x="0" y="4218305"/>
                    <a:pt x="0" y="4131056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131056"/>
                  </a:lnTo>
                  <a:lnTo>
                    <a:pt x="6350" y="4131056"/>
                  </a:lnTo>
                  <a:lnTo>
                    <a:pt x="12700" y="4131056"/>
                  </a:lnTo>
                  <a:cubicBezTo>
                    <a:pt x="12700" y="4211320"/>
                    <a:pt x="77851" y="4276344"/>
                    <a:pt x="158242" y="4276344"/>
                  </a:cubicBezTo>
                  <a:lnTo>
                    <a:pt x="6899402" y="4276344"/>
                  </a:lnTo>
                  <a:cubicBezTo>
                    <a:pt x="6979793" y="4276344"/>
                    <a:pt x="7044944" y="4211320"/>
                    <a:pt x="7044944" y="4131056"/>
                  </a:cubicBezTo>
                  <a:lnTo>
                    <a:pt x="7044944" y="157988"/>
                  </a:lnTo>
                  <a:cubicBezTo>
                    <a:pt x="7044944" y="77724"/>
                    <a:pt x="6979793" y="12700"/>
                    <a:pt x="6899402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336676" y="4959552"/>
            <a:ext cx="812453" cy="812453"/>
            <a:chOff x="0" y="0"/>
            <a:chExt cx="1083270" cy="10832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1A2D7A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2560052" y="5182941"/>
            <a:ext cx="365523" cy="365523"/>
          </a:xfrm>
          <a:custGeom>
            <a:avLst/>
            <a:gdLst/>
            <a:ahLst/>
            <a:cxnLst/>
            <a:rect l="l" t="t" r="r" b="b"/>
            <a:pathLst>
              <a:path w="365523" h="365522">
                <a:moveTo>
                  <a:pt x="0" y="0"/>
                </a:moveTo>
                <a:lnTo>
                  <a:pt x="365523" y="0"/>
                </a:lnTo>
                <a:lnTo>
                  <a:pt x="365523" y="365522"/>
                </a:lnTo>
                <a:lnTo>
                  <a:pt x="0" y="365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8974" b="-8974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336674" y="6023673"/>
            <a:ext cx="4276130" cy="5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8"/>
              </a:lnSpc>
            </a:pPr>
            <a:r>
              <a:rPr lang="en-US" sz="33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Estimate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36678" y="6653809"/>
            <a:ext cx="472321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1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Use the selected units to form an unbiased overall estimate.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20194" y="2421809"/>
            <a:ext cx="5838528" cy="2966145"/>
            <a:chOff x="0" y="0"/>
            <a:chExt cx="7784703" cy="395486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784719" cy="3954907"/>
            </a:xfrm>
            <a:custGeom>
              <a:avLst/>
              <a:gdLst/>
              <a:ahLst/>
              <a:cxnLst/>
              <a:rect l="l" t="t" r="r" b="b"/>
              <a:pathLst>
                <a:path w="7784719" h="3954907">
                  <a:moveTo>
                    <a:pt x="0" y="0"/>
                  </a:moveTo>
                  <a:lnTo>
                    <a:pt x="7784719" y="0"/>
                  </a:lnTo>
                  <a:lnTo>
                    <a:pt x="7784719" y="3954907"/>
                  </a:lnTo>
                  <a:lnTo>
                    <a:pt x="0" y="39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" r="-67" b="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737879" y="2421809"/>
            <a:ext cx="5838528" cy="2966145"/>
            <a:chOff x="0" y="0"/>
            <a:chExt cx="7784703" cy="395486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784719" cy="3954907"/>
            </a:xfrm>
            <a:custGeom>
              <a:avLst/>
              <a:gdLst/>
              <a:ahLst/>
              <a:cxnLst/>
              <a:rect l="l" t="t" r="r" b="b"/>
              <a:pathLst>
                <a:path w="7784719" h="3954907">
                  <a:moveTo>
                    <a:pt x="0" y="0"/>
                  </a:moveTo>
                  <a:lnTo>
                    <a:pt x="7784719" y="0"/>
                  </a:lnTo>
                  <a:lnTo>
                    <a:pt x="7784719" y="3954907"/>
                  </a:lnTo>
                  <a:lnTo>
                    <a:pt x="0" y="39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7" r="-67" b="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64995" y="7939386"/>
            <a:ext cx="16558023" cy="28575"/>
            <a:chOff x="0" y="0"/>
            <a:chExt cx="22077363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77426" cy="38100"/>
            </a:xfrm>
            <a:custGeom>
              <a:avLst/>
              <a:gdLst/>
              <a:ahLst/>
              <a:cxnLst/>
              <a:rect l="l" t="t" r="r" b="b"/>
              <a:pathLst>
                <a:path w="2207742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058376" y="0"/>
                  </a:lnTo>
                  <a:cubicBezTo>
                    <a:pt x="22068917" y="0"/>
                    <a:pt x="22077426" y="8509"/>
                    <a:pt x="22077426" y="19050"/>
                  </a:cubicBezTo>
                  <a:cubicBezTo>
                    <a:pt x="22077426" y="29591"/>
                    <a:pt x="22068917" y="38100"/>
                    <a:pt x="2205837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069560" y="7445133"/>
            <a:ext cx="28575" cy="494259"/>
            <a:chOff x="0" y="0"/>
            <a:chExt cx="38100" cy="6590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00" cy="659003"/>
            </a:xfrm>
            <a:custGeom>
              <a:avLst/>
              <a:gdLst/>
              <a:ahLst/>
              <a:cxnLst/>
              <a:rect l="l" t="t" r="r" b="b"/>
              <a:pathLst>
                <a:path w="38100" h="65900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39953"/>
                  </a:lnTo>
                  <a:cubicBezTo>
                    <a:pt x="38100" y="650494"/>
                    <a:pt x="29591" y="659003"/>
                    <a:pt x="19050" y="659003"/>
                  </a:cubicBezTo>
                  <a:cubicBezTo>
                    <a:pt x="8509" y="659003"/>
                    <a:pt x="0" y="650494"/>
                    <a:pt x="0" y="639953"/>
                  </a:cubicBezTo>
                  <a:close/>
                </a:path>
              </a:pathLst>
            </a:custGeom>
            <a:solidFill>
              <a:srgbClr val="C3D4C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991217" y="7846758"/>
            <a:ext cx="185291" cy="185291"/>
            <a:chOff x="0" y="0"/>
            <a:chExt cx="247055" cy="2470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7142" cy="247142"/>
            </a:xfrm>
            <a:custGeom>
              <a:avLst/>
              <a:gdLst/>
              <a:ahLst/>
              <a:cxnLst/>
              <a:rect l="l" t="t" r="r" b="b"/>
              <a:pathLst>
                <a:path w="247142" h="247142">
                  <a:moveTo>
                    <a:pt x="0" y="123571"/>
                  </a:moveTo>
                  <a:cubicBezTo>
                    <a:pt x="0" y="55245"/>
                    <a:pt x="55245" y="0"/>
                    <a:pt x="123571" y="0"/>
                  </a:cubicBezTo>
                  <a:cubicBezTo>
                    <a:pt x="191897" y="0"/>
                    <a:pt x="247142" y="55245"/>
                    <a:pt x="247142" y="123571"/>
                  </a:cubicBezTo>
                  <a:cubicBezTo>
                    <a:pt x="247142" y="191897"/>
                    <a:pt x="191897" y="247142"/>
                    <a:pt x="123571" y="247142"/>
                  </a:cubicBezTo>
                  <a:cubicBezTo>
                    <a:pt x="55245" y="247142"/>
                    <a:pt x="0" y="191770"/>
                    <a:pt x="0" y="123571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442895" y="7939392"/>
            <a:ext cx="28575" cy="494259"/>
            <a:chOff x="0" y="0"/>
            <a:chExt cx="38100" cy="6590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100" cy="659003"/>
            </a:xfrm>
            <a:custGeom>
              <a:avLst/>
              <a:gdLst/>
              <a:ahLst/>
              <a:cxnLst/>
              <a:rect l="l" t="t" r="r" b="b"/>
              <a:pathLst>
                <a:path w="38100" h="65900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39953"/>
                  </a:lnTo>
                  <a:cubicBezTo>
                    <a:pt x="38100" y="650494"/>
                    <a:pt x="29591" y="659003"/>
                    <a:pt x="19050" y="659003"/>
                  </a:cubicBezTo>
                  <a:cubicBezTo>
                    <a:pt x="8509" y="659003"/>
                    <a:pt x="0" y="650494"/>
                    <a:pt x="0" y="639953"/>
                  </a:cubicBezTo>
                  <a:close/>
                </a:path>
              </a:pathLst>
            </a:custGeom>
            <a:solidFill>
              <a:srgbClr val="C3D4C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364553" y="7846758"/>
            <a:ext cx="185291" cy="185291"/>
            <a:chOff x="0" y="0"/>
            <a:chExt cx="247055" cy="2470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7142" cy="247142"/>
            </a:xfrm>
            <a:custGeom>
              <a:avLst/>
              <a:gdLst/>
              <a:ahLst/>
              <a:cxnLst/>
              <a:rect l="l" t="t" r="r" b="b"/>
              <a:pathLst>
                <a:path w="247142" h="247142">
                  <a:moveTo>
                    <a:pt x="0" y="123571"/>
                  </a:moveTo>
                  <a:cubicBezTo>
                    <a:pt x="0" y="55245"/>
                    <a:pt x="55245" y="0"/>
                    <a:pt x="123571" y="0"/>
                  </a:cubicBezTo>
                  <a:cubicBezTo>
                    <a:pt x="191897" y="0"/>
                    <a:pt x="247142" y="55245"/>
                    <a:pt x="247142" y="123571"/>
                  </a:cubicBezTo>
                  <a:cubicBezTo>
                    <a:pt x="247142" y="191897"/>
                    <a:pt x="191897" y="247142"/>
                    <a:pt x="123571" y="247142"/>
                  </a:cubicBezTo>
                  <a:cubicBezTo>
                    <a:pt x="55245" y="247142"/>
                    <a:pt x="0" y="191770"/>
                    <a:pt x="0" y="123571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816236" y="7445133"/>
            <a:ext cx="28575" cy="494259"/>
            <a:chOff x="0" y="0"/>
            <a:chExt cx="38100" cy="6590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100" cy="659003"/>
            </a:xfrm>
            <a:custGeom>
              <a:avLst/>
              <a:gdLst/>
              <a:ahLst/>
              <a:cxnLst/>
              <a:rect l="l" t="t" r="r" b="b"/>
              <a:pathLst>
                <a:path w="38100" h="65900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39953"/>
                  </a:lnTo>
                  <a:cubicBezTo>
                    <a:pt x="38100" y="650494"/>
                    <a:pt x="29591" y="659003"/>
                    <a:pt x="19050" y="659003"/>
                  </a:cubicBezTo>
                  <a:cubicBezTo>
                    <a:pt x="8509" y="659003"/>
                    <a:pt x="0" y="650494"/>
                    <a:pt x="0" y="639953"/>
                  </a:cubicBezTo>
                  <a:close/>
                </a:path>
              </a:pathLst>
            </a:custGeom>
            <a:solidFill>
              <a:srgbClr val="C3D4CC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737892" y="7846758"/>
            <a:ext cx="185291" cy="185291"/>
            <a:chOff x="0" y="0"/>
            <a:chExt cx="247055" cy="2470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7142" cy="247142"/>
            </a:xfrm>
            <a:custGeom>
              <a:avLst/>
              <a:gdLst/>
              <a:ahLst/>
              <a:cxnLst/>
              <a:rect l="l" t="t" r="r" b="b"/>
              <a:pathLst>
                <a:path w="247142" h="247142">
                  <a:moveTo>
                    <a:pt x="0" y="123571"/>
                  </a:moveTo>
                  <a:cubicBezTo>
                    <a:pt x="0" y="55245"/>
                    <a:pt x="55245" y="0"/>
                    <a:pt x="123571" y="0"/>
                  </a:cubicBezTo>
                  <a:cubicBezTo>
                    <a:pt x="191897" y="0"/>
                    <a:pt x="247142" y="55245"/>
                    <a:pt x="247142" y="123571"/>
                  </a:cubicBezTo>
                  <a:cubicBezTo>
                    <a:pt x="247142" y="191897"/>
                    <a:pt x="191897" y="247142"/>
                    <a:pt x="123571" y="247142"/>
                  </a:cubicBezTo>
                  <a:cubicBezTo>
                    <a:pt x="55245" y="247142"/>
                    <a:pt x="0" y="191770"/>
                    <a:pt x="0" y="123571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189721" y="7939392"/>
            <a:ext cx="28575" cy="494259"/>
            <a:chOff x="0" y="0"/>
            <a:chExt cx="38100" cy="6590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100" cy="659003"/>
            </a:xfrm>
            <a:custGeom>
              <a:avLst/>
              <a:gdLst/>
              <a:ahLst/>
              <a:cxnLst/>
              <a:rect l="l" t="t" r="r" b="b"/>
              <a:pathLst>
                <a:path w="38100" h="65900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39953"/>
                  </a:lnTo>
                  <a:cubicBezTo>
                    <a:pt x="38100" y="650494"/>
                    <a:pt x="29591" y="659003"/>
                    <a:pt x="19050" y="659003"/>
                  </a:cubicBezTo>
                  <a:cubicBezTo>
                    <a:pt x="8509" y="659003"/>
                    <a:pt x="0" y="650494"/>
                    <a:pt x="0" y="639953"/>
                  </a:cubicBezTo>
                  <a:close/>
                </a:path>
              </a:pathLst>
            </a:custGeom>
            <a:solidFill>
              <a:srgbClr val="C3D4CC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4111380" y="7846758"/>
            <a:ext cx="185291" cy="185291"/>
            <a:chOff x="0" y="0"/>
            <a:chExt cx="247055" cy="2470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7142" cy="247142"/>
            </a:xfrm>
            <a:custGeom>
              <a:avLst/>
              <a:gdLst/>
              <a:ahLst/>
              <a:cxnLst/>
              <a:rect l="l" t="t" r="r" b="b"/>
              <a:pathLst>
                <a:path w="247142" h="247142">
                  <a:moveTo>
                    <a:pt x="0" y="123571"/>
                  </a:moveTo>
                  <a:cubicBezTo>
                    <a:pt x="0" y="55245"/>
                    <a:pt x="55245" y="0"/>
                    <a:pt x="123571" y="0"/>
                  </a:cubicBezTo>
                  <a:cubicBezTo>
                    <a:pt x="191897" y="0"/>
                    <a:pt x="247142" y="55245"/>
                    <a:pt x="247142" y="123571"/>
                  </a:cubicBezTo>
                  <a:cubicBezTo>
                    <a:pt x="247142" y="191897"/>
                    <a:pt x="191897" y="247142"/>
                    <a:pt x="123571" y="247142"/>
                  </a:cubicBezTo>
                  <a:cubicBezTo>
                    <a:pt x="55245" y="247142"/>
                    <a:pt x="0" y="191770"/>
                    <a:pt x="0" y="123571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8149583" y="3334993"/>
            <a:ext cx="2297459" cy="1444526"/>
          </a:xfrm>
          <a:custGeom>
            <a:avLst/>
            <a:gdLst/>
            <a:ahLst/>
            <a:cxnLst/>
            <a:rect l="l" t="t" r="r" b="b"/>
            <a:pathLst>
              <a:path w="2297457" h="1444526">
                <a:moveTo>
                  <a:pt x="0" y="0"/>
                </a:moveTo>
                <a:lnTo>
                  <a:pt x="2297457" y="0"/>
                </a:lnTo>
                <a:lnTo>
                  <a:pt x="2297457" y="1444526"/>
                </a:lnTo>
                <a:lnTo>
                  <a:pt x="0" y="1444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789156" y="1226685"/>
            <a:ext cx="721288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r>
              <a:rPr lang="en-US" sz="3000" b="1">
                <a:solidFill>
                  <a:srgbClr val="233939"/>
                </a:solidFill>
                <a:latin typeface="Arimo Bold"/>
                <a:ea typeface="Arimo Bold"/>
                <a:cs typeface="Arimo Bold"/>
                <a:sym typeface="Arimo Bold"/>
              </a:rPr>
              <a:t>Setting Up the Rice Experiment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39011" y="5844036"/>
            <a:ext cx="3089673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600" b="1">
                <a:solidFill>
                  <a:srgbClr val="3B4E4E"/>
                </a:solidFill>
                <a:latin typeface="Arimo Bold"/>
                <a:ea typeface="Arimo Bold"/>
                <a:cs typeface="Arimo Bold"/>
                <a:sym typeface="Arimo Bold"/>
              </a:rPr>
              <a:t>Define Population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2045" y="6283230"/>
            <a:ext cx="594360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3"/>
              </a:lnSpc>
            </a:pPr>
            <a:r>
              <a:rPr lang="en-US" sz="20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All rice grains in the pantry (approx. 5 kg).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12346" y="8652276"/>
            <a:ext cx="3089673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600" b="1">
                <a:solidFill>
                  <a:srgbClr val="3B4E4E"/>
                </a:solidFill>
                <a:latin typeface="Arimo Bold"/>
                <a:ea typeface="Arimo Bold"/>
                <a:cs typeface="Arimo Bold"/>
                <a:sym typeface="Arimo Bold"/>
              </a:rPr>
              <a:t>Establish Frame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85399" y="9091469"/>
            <a:ext cx="594374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3"/>
              </a:lnSpc>
            </a:pPr>
            <a:r>
              <a:rPr lang="en-US" sz="20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Divide total rice into manageable, equal-sized bags.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60537" y="5844036"/>
            <a:ext cx="3340001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600" b="1">
                <a:solidFill>
                  <a:srgbClr val="3B4E4E"/>
                </a:solidFill>
                <a:latin typeface="Arimo Bold"/>
                <a:ea typeface="Arimo Bold"/>
                <a:cs typeface="Arimo Bold"/>
                <a:sym typeface="Arimo Bold"/>
              </a:rPr>
              <a:t>Create Subsamples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58738" y="6283243"/>
            <a:ext cx="594374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3"/>
              </a:lnSpc>
            </a:pPr>
            <a:r>
              <a:rPr lang="en-US" sz="20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Randomly draw small, weighted subsamples from each bag.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59172" y="8652276"/>
            <a:ext cx="3089673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600" b="1">
                <a:solidFill>
                  <a:srgbClr val="3B4E4E"/>
                </a:solidFill>
                <a:latin typeface="Arimo Bold"/>
                <a:ea typeface="Arimo Bold"/>
                <a:cs typeface="Arimo Bold"/>
                <a:sym typeface="Arimo Bold"/>
              </a:rPr>
              <a:t>Measure &amp; Count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32225" y="9091469"/>
            <a:ext cx="594374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3"/>
              </a:lnSpc>
            </a:pPr>
            <a:r>
              <a:rPr lang="en-US" sz="20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Precisely count grains in the selected subsamples.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8605" y="1030559"/>
            <a:ext cx="920278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9"/>
              </a:lnSpc>
            </a:pPr>
            <a:r>
              <a:rPr lang="en-US" sz="5900">
                <a:solidFill>
                  <a:srgbClr val="1F1E1E"/>
                </a:solidFill>
                <a:latin typeface="More Sugar"/>
                <a:ea typeface="More Sugar"/>
                <a:cs typeface="More Sugar"/>
                <a:sym typeface="More Sugar"/>
              </a:rPr>
              <a:t>How RHC Works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464475" y="1387578"/>
            <a:ext cx="10728005" cy="8277029"/>
            <a:chOff x="0" y="0"/>
            <a:chExt cx="16019860" cy="1235987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6019907" cy="12359894"/>
            </a:xfrm>
            <a:custGeom>
              <a:avLst/>
              <a:gdLst/>
              <a:ahLst/>
              <a:cxnLst/>
              <a:rect l="l" t="t" r="r" b="b"/>
              <a:pathLst>
                <a:path w="16019907" h="12359894">
                  <a:moveTo>
                    <a:pt x="0" y="0"/>
                  </a:moveTo>
                  <a:lnTo>
                    <a:pt x="16019907" y="0"/>
                  </a:lnTo>
                  <a:lnTo>
                    <a:pt x="16019907" y="12359894"/>
                  </a:lnTo>
                  <a:lnTo>
                    <a:pt x="0" y="1235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" b="-4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4447084" y="765803"/>
            <a:ext cx="2812221" cy="2812221"/>
          </a:xfrm>
          <a:custGeom>
            <a:avLst/>
            <a:gdLst/>
            <a:ahLst/>
            <a:cxnLst/>
            <a:rect l="l" t="t" r="r" b="b"/>
            <a:pathLst>
              <a:path w="2812221" h="2812221">
                <a:moveTo>
                  <a:pt x="0" y="0"/>
                </a:moveTo>
                <a:lnTo>
                  <a:pt x="2812221" y="0"/>
                </a:lnTo>
                <a:lnTo>
                  <a:pt x="2812221" y="2812221"/>
                </a:lnTo>
                <a:lnTo>
                  <a:pt x="0" y="2812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719846" y="7587235"/>
            <a:ext cx="2783493" cy="25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2"/>
              </a:lnSpc>
            </a:pPr>
            <a:r>
              <a:rPr lang="en-US" sz="15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Group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09002" y="4614279"/>
            <a:ext cx="2844339" cy="93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9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Fair Sample (N=4)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09002" y="5951526"/>
            <a:ext cx="2844339" cy="38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8"/>
              </a:lnSpc>
            </a:pPr>
            <a:r>
              <a:rPr lang="en-US" sz="23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One from each group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80296" y="7587235"/>
            <a:ext cx="2783493" cy="25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2"/>
              </a:lnSpc>
            </a:pPr>
            <a:r>
              <a:rPr lang="en-US" sz="15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Group 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75946" y="4833927"/>
            <a:ext cx="2844341" cy="25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2"/>
              </a:lnSpc>
            </a:pPr>
            <a:r>
              <a:rPr lang="en-US" sz="15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Group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31622" y="2152877"/>
            <a:ext cx="2859554" cy="25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2"/>
              </a:lnSpc>
            </a:pPr>
            <a:r>
              <a:rPr lang="en-US" sz="1500" b="1">
                <a:solidFill>
                  <a:srgbClr val="3B3535"/>
                </a:solidFill>
                <a:latin typeface="Aleo Bold"/>
                <a:ea typeface="Aleo Bold"/>
                <a:cs typeface="Aleo Bold"/>
                <a:sym typeface="Aleo Bold"/>
              </a:rPr>
              <a:t>Group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1622" y="2686862"/>
            <a:ext cx="2859554" cy="55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33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1225g Rice</a:t>
            </a:r>
          </a:p>
        </p:txBody>
      </p:sp>
      <p:sp>
        <p:nvSpPr>
          <p:cNvPr id="17" name="TextBox 17"/>
          <p:cNvSpPr txBox="1"/>
          <p:nvPr/>
        </p:nvSpPr>
        <p:spPr>
          <a:xfrm rot="-70462">
            <a:off x="8702922" y="4684508"/>
            <a:ext cx="2154476" cy="153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5kg rice grains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73574" y="5608211"/>
            <a:ext cx="2859554" cy="55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33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1225g Rice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81819" y="8123354"/>
            <a:ext cx="2859554" cy="55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33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1225g Rice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80308" y="8123354"/>
            <a:ext cx="2859554" cy="55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33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1225g Rice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E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59564" y="1138617"/>
            <a:ext cx="7609595" cy="80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0"/>
              </a:lnSpc>
            </a:pPr>
            <a:r>
              <a:rPr lang="en-US" sz="5000" b="1">
                <a:solidFill>
                  <a:srgbClr val="233939"/>
                </a:solidFill>
                <a:latin typeface="Arimo Bold"/>
                <a:ea typeface="Arimo Bold"/>
                <a:cs typeface="Arimo Bold"/>
                <a:sym typeface="Arimo Bold"/>
              </a:rPr>
              <a:t>Visualizing the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1919" y="2256703"/>
            <a:ext cx="6072075" cy="52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3"/>
              </a:lnSpc>
            </a:pPr>
            <a:r>
              <a:rPr lang="en-US" sz="3300" b="1">
                <a:solidFill>
                  <a:srgbClr val="233939"/>
                </a:solidFill>
                <a:latin typeface="Arimo Bold"/>
                <a:ea typeface="Arimo Bold"/>
                <a:cs typeface="Arimo Bold"/>
                <a:sym typeface="Arimo Bold"/>
              </a:rPr>
              <a:t>Estimating the Grand Total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915422" y="2545127"/>
            <a:ext cx="9434343" cy="4968878"/>
            <a:chOff x="0" y="0"/>
            <a:chExt cx="13255240" cy="698126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3255244" cy="6981317"/>
            </a:xfrm>
            <a:custGeom>
              <a:avLst/>
              <a:gdLst/>
              <a:ahLst/>
              <a:cxnLst/>
              <a:rect l="l" t="t" r="r" b="b"/>
              <a:pathLst>
                <a:path w="13255244" h="6981317">
                  <a:moveTo>
                    <a:pt x="0" y="0"/>
                  </a:moveTo>
                  <a:lnTo>
                    <a:pt x="13255244" y="0"/>
                  </a:lnTo>
                  <a:lnTo>
                    <a:pt x="13255244" y="6981317"/>
                  </a:lnTo>
                  <a:lnTo>
                    <a:pt x="0" y="6981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" r="-2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2" y="4043447"/>
            <a:ext cx="188418" cy="188418"/>
            <a:chOff x="0" y="0"/>
            <a:chExt cx="251222" cy="251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1206" cy="251206"/>
            </a:xfrm>
            <a:custGeom>
              <a:avLst/>
              <a:gdLst/>
              <a:ahLst/>
              <a:cxnLst/>
              <a:rect l="l" t="t" r="r" b="b"/>
              <a:pathLst>
                <a:path w="251206" h="25120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20726" y="0"/>
                  </a:lnTo>
                  <a:cubicBezTo>
                    <a:pt x="237617" y="0"/>
                    <a:pt x="251206" y="13589"/>
                    <a:pt x="251206" y="30480"/>
                  </a:cubicBezTo>
                  <a:lnTo>
                    <a:pt x="251206" y="220726"/>
                  </a:lnTo>
                  <a:cubicBezTo>
                    <a:pt x="251206" y="237617"/>
                    <a:pt x="237617" y="251206"/>
                    <a:pt x="220726" y="251206"/>
                  </a:cubicBezTo>
                  <a:lnTo>
                    <a:pt x="30480" y="251206"/>
                  </a:lnTo>
                  <a:cubicBezTo>
                    <a:pt x="13589" y="251206"/>
                    <a:pt x="0" y="237617"/>
                    <a:pt x="0" y="220726"/>
                  </a:cubicBezTo>
                  <a:close/>
                </a:path>
              </a:pathLst>
            </a:custGeom>
            <a:solidFill>
              <a:srgbClr val="1A3328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13" y="4575815"/>
            <a:ext cx="2066330" cy="105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9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Sample Count (Grains/g)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570139" y="4043447"/>
            <a:ext cx="188418" cy="188418"/>
            <a:chOff x="0" y="0"/>
            <a:chExt cx="251222" cy="251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1206" cy="251206"/>
            </a:xfrm>
            <a:custGeom>
              <a:avLst/>
              <a:gdLst/>
              <a:ahLst/>
              <a:cxnLst/>
              <a:rect l="l" t="t" r="r" b="b"/>
              <a:pathLst>
                <a:path w="251206" h="25120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20726" y="0"/>
                  </a:lnTo>
                  <a:cubicBezTo>
                    <a:pt x="237617" y="0"/>
                    <a:pt x="251206" y="13589"/>
                    <a:pt x="251206" y="30480"/>
                  </a:cubicBezTo>
                  <a:lnTo>
                    <a:pt x="251206" y="220726"/>
                  </a:lnTo>
                  <a:cubicBezTo>
                    <a:pt x="251206" y="237617"/>
                    <a:pt x="237617" y="251206"/>
                    <a:pt x="220726" y="251206"/>
                  </a:cubicBezTo>
                  <a:lnTo>
                    <a:pt x="30480" y="251206"/>
                  </a:lnTo>
                  <a:cubicBezTo>
                    <a:pt x="13589" y="251206"/>
                    <a:pt x="0" y="237617"/>
                    <a:pt x="0" y="220726"/>
                  </a:cubicBezTo>
                  <a:close/>
                </a:path>
              </a:pathLst>
            </a:custGeom>
            <a:solidFill>
              <a:srgbClr val="35695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570151" y="4575815"/>
            <a:ext cx="1870175" cy="105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9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Total Estimated Grains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120" y="6670236"/>
            <a:ext cx="6347673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3"/>
              </a:lnSpc>
            </a:pPr>
            <a:r>
              <a:rPr lang="en-US" sz="3500">
                <a:solidFill>
                  <a:srgbClr val="3B4E4E"/>
                </a:solidFill>
                <a:latin typeface="Calibri (MS)"/>
                <a:ea typeface="Calibri (MS)"/>
                <a:cs typeface="Calibri (MS)"/>
                <a:sym typeface="Calibri (MS)"/>
              </a:rPr>
              <a:t>Final Estimate: </a:t>
            </a:r>
            <a:r>
              <a:rPr lang="en-US" sz="3500" b="1">
                <a:solidFill>
                  <a:srgbClr val="224435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44.2 Million Grains</a:t>
            </a:r>
            <a:r>
              <a:rPr lang="en-US" sz="3500">
                <a:solidFill>
                  <a:srgbClr val="3B4E4E"/>
                </a:solidFill>
                <a:latin typeface="Calibri (MS)"/>
                <a:ea typeface="Calibri (MS)"/>
                <a:cs typeface="Calibri (MS)"/>
                <a:sym typeface="Calibri (MS)"/>
              </a:rPr>
              <a:t> (with a 95% confidence interval of +/- 50,000 grains).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1525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96966" y="1317030"/>
            <a:ext cx="12038703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1"/>
              </a:lnSpc>
            </a:pPr>
            <a:r>
              <a:rPr lang="en-US" sz="38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From Chaos to Clarity: How the Method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6976" y="2318410"/>
            <a:ext cx="16894076" cy="216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RHC method is a sophisticated approach to Probability Proportional to Size (PPS) sampling, dividing a population into non-overlapping groups before selecting samples.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182821" y="4398037"/>
            <a:ext cx="9922371" cy="5888981"/>
            <a:chOff x="0" y="0"/>
            <a:chExt cx="13229828" cy="7851973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3229844" cy="7852029"/>
            </a:xfrm>
            <a:custGeom>
              <a:avLst/>
              <a:gdLst/>
              <a:ahLst/>
              <a:cxnLst/>
              <a:rect l="l" t="t" r="r" b="b"/>
              <a:pathLst>
                <a:path w="13229844" h="7852029">
                  <a:moveTo>
                    <a:pt x="0" y="0"/>
                  </a:moveTo>
                  <a:lnTo>
                    <a:pt x="13229844" y="0"/>
                  </a:lnTo>
                  <a:lnTo>
                    <a:pt x="13229844" y="7852029"/>
                  </a:lnTo>
                  <a:lnTo>
                    <a:pt x="0" y="7852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4" r="-3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262774" y="8169718"/>
            <a:ext cx="2466485" cy="55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5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Estimate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28715" y="8393163"/>
            <a:ext cx="2466485" cy="55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5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PPS Select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0730" y="8393163"/>
            <a:ext cx="2466485" cy="55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5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Partition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9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03552" y="1425080"/>
            <a:ext cx="7275761" cy="56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4"/>
              </a:lnSpc>
            </a:pPr>
            <a:r>
              <a:rPr lang="en-US" sz="3500" b="1" dirty="0">
                <a:solidFill>
                  <a:srgbClr val="233939"/>
                </a:solidFill>
                <a:latin typeface="Arimo Bold"/>
                <a:ea typeface="Arimo Bold"/>
                <a:cs typeface="Arimo Bold"/>
                <a:sym typeface="Arimo Bold"/>
              </a:rPr>
              <a:t>Assumptions 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03549" y="2926867"/>
            <a:ext cx="6214469" cy="6214469"/>
            <a:chOff x="0" y="0"/>
            <a:chExt cx="8285957" cy="828595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8285988" cy="8285988"/>
            </a:xfrm>
            <a:custGeom>
              <a:avLst/>
              <a:gdLst/>
              <a:ahLst/>
              <a:cxnLst/>
              <a:rect l="l" t="t" r="r" b="b"/>
              <a:pathLst>
                <a:path w="8285988" h="8285988">
                  <a:moveTo>
                    <a:pt x="0" y="0"/>
                  </a:moveTo>
                  <a:lnTo>
                    <a:pt x="8285988" y="0"/>
                  </a:lnTo>
                  <a:lnTo>
                    <a:pt x="8285988" y="8285988"/>
                  </a:lnTo>
                  <a:lnTo>
                    <a:pt x="0" y="828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757372" y="3314106"/>
            <a:ext cx="4689276" cy="2171553"/>
            <a:chOff x="0" y="0"/>
            <a:chExt cx="6252368" cy="28954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52337" cy="2895346"/>
            </a:xfrm>
            <a:custGeom>
              <a:avLst/>
              <a:gdLst/>
              <a:ahLst/>
              <a:cxnLst/>
              <a:rect l="l" t="t" r="r" b="b"/>
              <a:pathLst>
                <a:path w="6252337" h="289534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69457" y="0"/>
                  </a:lnTo>
                  <a:cubicBezTo>
                    <a:pt x="6170422" y="0"/>
                    <a:pt x="6252337" y="81915"/>
                    <a:pt x="6252337" y="182880"/>
                  </a:cubicBezTo>
                  <a:lnTo>
                    <a:pt x="6252337" y="2712466"/>
                  </a:lnTo>
                  <a:cubicBezTo>
                    <a:pt x="6252337" y="2813431"/>
                    <a:pt x="6170422" y="2895346"/>
                    <a:pt x="6069457" y="2895346"/>
                  </a:cubicBezTo>
                  <a:lnTo>
                    <a:pt x="182880" y="2895346"/>
                  </a:lnTo>
                  <a:cubicBezTo>
                    <a:pt x="81915" y="2895346"/>
                    <a:pt x="0" y="2813431"/>
                    <a:pt x="0" y="2712466"/>
                  </a:cubicBezTo>
                  <a:close/>
                </a:path>
              </a:pathLst>
            </a:custGeom>
            <a:solidFill>
              <a:srgbClr val="38696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757372" y="3285530"/>
            <a:ext cx="4689276" cy="114300"/>
            <a:chOff x="0" y="0"/>
            <a:chExt cx="6252368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52337" cy="152400"/>
            </a:xfrm>
            <a:custGeom>
              <a:avLst/>
              <a:gdLst/>
              <a:ahLst/>
              <a:cxnLst/>
              <a:rect l="l" t="t" r="r" b="b"/>
              <a:pathLst>
                <a:path w="625233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76137" y="0"/>
                  </a:lnTo>
                  <a:cubicBezTo>
                    <a:pt x="6218174" y="0"/>
                    <a:pt x="6252337" y="34163"/>
                    <a:pt x="6252337" y="76200"/>
                  </a:cubicBezTo>
                  <a:cubicBezTo>
                    <a:pt x="6252337" y="118237"/>
                    <a:pt x="6218174" y="152400"/>
                    <a:pt x="617613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714762" y="2926860"/>
            <a:ext cx="774501" cy="774501"/>
            <a:chOff x="0" y="0"/>
            <a:chExt cx="1032668" cy="10326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2637" cy="1032637"/>
            </a:xfrm>
            <a:custGeom>
              <a:avLst/>
              <a:gdLst/>
              <a:ahLst/>
              <a:cxnLst/>
              <a:rect l="l" t="t" r="r" b="b"/>
              <a:pathLst>
                <a:path w="1032637" h="1032637">
                  <a:moveTo>
                    <a:pt x="0" y="516382"/>
                  </a:moveTo>
                  <a:cubicBezTo>
                    <a:pt x="0" y="231140"/>
                    <a:pt x="231140" y="0"/>
                    <a:pt x="516382" y="0"/>
                  </a:cubicBezTo>
                  <a:cubicBezTo>
                    <a:pt x="801624" y="0"/>
                    <a:pt x="1032637" y="231140"/>
                    <a:pt x="1032637" y="516382"/>
                  </a:cubicBezTo>
                  <a:cubicBezTo>
                    <a:pt x="1032637" y="801624"/>
                    <a:pt x="801497" y="1032637"/>
                    <a:pt x="516382" y="1032637"/>
                  </a:cubicBezTo>
                  <a:cubicBezTo>
                    <a:pt x="231267" y="1032637"/>
                    <a:pt x="0" y="801497"/>
                    <a:pt x="0" y="516382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947082" y="3025230"/>
            <a:ext cx="309711" cy="50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3"/>
              </a:lnSpc>
            </a:pPr>
            <a:r>
              <a:rPr lang="en-US" sz="2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0932" y="3672989"/>
            <a:ext cx="4725368" cy="152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400" b="1">
                <a:solidFill>
                  <a:srgbClr val="FFD9B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Stratification:</a:t>
            </a:r>
            <a:r>
              <a:rPr lang="en-US" sz="2400">
                <a:solidFill>
                  <a:srgbClr val="FFD9B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Dividing the population into non-overlapping groups (the bags of rice).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704716" y="3314106"/>
            <a:ext cx="4689276" cy="2171553"/>
            <a:chOff x="0" y="0"/>
            <a:chExt cx="6252368" cy="28954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52337" cy="2895346"/>
            </a:xfrm>
            <a:custGeom>
              <a:avLst/>
              <a:gdLst/>
              <a:ahLst/>
              <a:cxnLst/>
              <a:rect l="l" t="t" r="r" b="b"/>
              <a:pathLst>
                <a:path w="6252337" h="289534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69457" y="0"/>
                  </a:lnTo>
                  <a:cubicBezTo>
                    <a:pt x="6170422" y="0"/>
                    <a:pt x="6252337" y="81915"/>
                    <a:pt x="6252337" y="182880"/>
                  </a:cubicBezTo>
                  <a:lnTo>
                    <a:pt x="6252337" y="2712466"/>
                  </a:lnTo>
                  <a:cubicBezTo>
                    <a:pt x="6252337" y="2813431"/>
                    <a:pt x="6170422" y="2895346"/>
                    <a:pt x="6069457" y="2895346"/>
                  </a:cubicBezTo>
                  <a:lnTo>
                    <a:pt x="182880" y="2895346"/>
                  </a:lnTo>
                  <a:cubicBezTo>
                    <a:pt x="81915" y="2895346"/>
                    <a:pt x="0" y="2813431"/>
                    <a:pt x="0" y="2712466"/>
                  </a:cubicBezTo>
                  <a:close/>
                </a:path>
              </a:pathLst>
            </a:custGeom>
            <a:solidFill>
              <a:srgbClr val="386968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704716" y="3285530"/>
            <a:ext cx="4689276" cy="114300"/>
            <a:chOff x="0" y="0"/>
            <a:chExt cx="6252368" cy="15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52337" cy="152400"/>
            </a:xfrm>
            <a:custGeom>
              <a:avLst/>
              <a:gdLst/>
              <a:ahLst/>
              <a:cxnLst/>
              <a:rect l="l" t="t" r="r" b="b"/>
              <a:pathLst>
                <a:path w="625233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76137" y="0"/>
                  </a:lnTo>
                  <a:cubicBezTo>
                    <a:pt x="6218174" y="0"/>
                    <a:pt x="6252337" y="34163"/>
                    <a:pt x="6252337" y="76200"/>
                  </a:cubicBezTo>
                  <a:cubicBezTo>
                    <a:pt x="6252337" y="118237"/>
                    <a:pt x="6218174" y="152400"/>
                    <a:pt x="617613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4662107" y="2926860"/>
            <a:ext cx="774501" cy="774501"/>
            <a:chOff x="0" y="0"/>
            <a:chExt cx="1032668" cy="10326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2637" cy="1032637"/>
            </a:xfrm>
            <a:custGeom>
              <a:avLst/>
              <a:gdLst/>
              <a:ahLst/>
              <a:cxnLst/>
              <a:rect l="l" t="t" r="r" b="b"/>
              <a:pathLst>
                <a:path w="1032637" h="1032637">
                  <a:moveTo>
                    <a:pt x="0" y="516382"/>
                  </a:moveTo>
                  <a:cubicBezTo>
                    <a:pt x="0" y="231140"/>
                    <a:pt x="231140" y="0"/>
                    <a:pt x="516382" y="0"/>
                  </a:cubicBezTo>
                  <a:cubicBezTo>
                    <a:pt x="801624" y="0"/>
                    <a:pt x="1032637" y="231140"/>
                    <a:pt x="1032637" y="516382"/>
                  </a:cubicBezTo>
                  <a:cubicBezTo>
                    <a:pt x="1032637" y="801624"/>
                    <a:pt x="801497" y="1032637"/>
                    <a:pt x="516382" y="1032637"/>
                  </a:cubicBezTo>
                  <a:cubicBezTo>
                    <a:pt x="231267" y="1032637"/>
                    <a:pt x="0" y="801497"/>
                    <a:pt x="0" y="516382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894427" y="3025230"/>
            <a:ext cx="309711" cy="50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3"/>
              </a:lnSpc>
            </a:pPr>
            <a:r>
              <a:rPr lang="en-US" sz="2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91362" y="3615690"/>
            <a:ext cx="4115991" cy="152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400" b="1">
                <a:solidFill>
                  <a:srgbClr val="FFD9B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Proportional Allocation:</a:t>
            </a:r>
            <a:r>
              <a:rPr lang="en-US" sz="2400">
                <a:solidFill>
                  <a:srgbClr val="FFD9B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Ensuring sample size reflects the size of each stratum.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757376" y="6130989"/>
            <a:ext cx="9636621" cy="1758404"/>
            <a:chOff x="0" y="0"/>
            <a:chExt cx="12848828" cy="23445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848844" cy="2344547"/>
            </a:xfrm>
            <a:custGeom>
              <a:avLst/>
              <a:gdLst/>
              <a:ahLst/>
              <a:cxnLst/>
              <a:rect l="l" t="t" r="r" b="b"/>
              <a:pathLst>
                <a:path w="12848844" h="234454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2665964" y="0"/>
                  </a:lnTo>
                  <a:cubicBezTo>
                    <a:pt x="12766929" y="0"/>
                    <a:pt x="12848844" y="81915"/>
                    <a:pt x="12848844" y="182880"/>
                  </a:cubicBezTo>
                  <a:lnTo>
                    <a:pt x="12848844" y="2161667"/>
                  </a:lnTo>
                  <a:cubicBezTo>
                    <a:pt x="12848844" y="2262632"/>
                    <a:pt x="12766929" y="2344547"/>
                    <a:pt x="12665964" y="2344547"/>
                  </a:cubicBezTo>
                  <a:lnTo>
                    <a:pt x="182880" y="2344547"/>
                  </a:lnTo>
                  <a:cubicBezTo>
                    <a:pt x="81915" y="2344547"/>
                    <a:pt x="0" y="2262632"/>
                    <a:pt x="0" y="2161667"/>
                  </a:cubicBezTo>
                  <a:close/>
                </a:path>
              </a:pathLst>
            </a:custGeom>
            <a:solidFill>
              <a:srgbClr val="38696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757376" y="6102401"/>
            <a:ext cx="9636621" cy="114300"/>
            <a:chOff x="0" y="0"/>
            <a:chExt cx="12848828" cy="152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848844" cy="152400"/>
            </a:xfrm>
            <a:custGeom>
              <a:avLst/>
              <a:gdLst/>
              <a:ahLst/>
              <a:cxnLst/>
              <a:rect l="l" t="t" r="r" b="b"/>
              <a:pathLst>
                <a:path w="12848844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2772644" y="0"/>
                  </a:lnTo>
                  <a:cubicBezTo>
                    <a:pt x="12814681" y="0"/>
                    <a:pt x="12848844" y="34163"/>
                    <a:pt x="12848844" y="76200"/>
                  </a:cubicBezTo>
                  <a:cubicBezTo>
                    <a:pt x="12848844" y="118237"/>
                    <a:pt x="12814681" y="152400"/>
                    <a:pt x="12772644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188436" y="5743731"/>
            <a:ext cx="774501" cy="774501"/>
            <a:chOff x="0" y="0"/>
            <a:chExt cx="1032668" cy="10326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32637" cy="1032637"/>
            </a:xfrm>
            <a:custGeom>
              <a:avLst/>
              <a:gdLst/>
              <a:ahLst/>
              <a:cxnLst/>
              <a:rect l="l" t="t" r="r" b="b"/>
              <a:pathLst>
                <a:path w="1032637" h="1032637">
                  <a:moveTo>
                    <a:pt x="0" y="516382"/>
                  </a:moveTo>
                  <a:cubicBezTo>
                    <a:pt x="0" y="231140"/>
                    <a:pt x="231140" y="0"/>
                    <a:pt x="516382" y="0"/>
                  </a:cubicBezTo>
                  <a:cubicBezTo>
                    <a:pt x="801624" y="0"/>
                    <a:pt x="1032637" y="231140"/>
                    <a:pt x="1032637" y="516382"/>
                  </a:cubicBezTo>
                  <a:cubicBezTo>
                    <a:pt x="1032637" y="801624"/>
                    <a:pt x="801497" y="1032637"/>
                    <a:pt x="516382" y="1032637"/>
                  </a:cubicBezTo>
                  <a:cubicBezTo>
                    <a:pt x="231267" y="1032637"/>
                    <a:pt x="0" y="801497"/>
                    <a:pt x="0" y="516382"/>
                  </a:cubicBezTo>
                  <a:close/>
                </a:path>
              </a:pathLst>
            </a:custGeom>
            <a:solidFill>
              <a:srgbClr val="224435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2420756" y="5842109"/>
            <a:ext cx="309711" cy="50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3"/>
              </a:lnSpc>
            </a:pPr>
            <a:r>
              <a:rPr lang="en-US" sz="2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44635" y="6584900"/>
            <a:ext cx="9063335" cy="103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400" b="1">
                <a:solidFill>
                  <a:srgbClr val="FFD9BE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Unbiased Estimation:</a:t>
            </a:r>
            <a:r>
              <a:rPr lang="en-US" sz="2400">
                <a:solidFill>
                  <a:srgbClr val="FFD9B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Using the RHC estimator formula to calculate the total count.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44636" y="8008293"/>
            <a:ext cx="9249371" cy="103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400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"RHC offers low variance and near-perfect balance, even with simple randomization."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757370" y="8179756"/>
            <a:ext cx="28575" cy="826295"/>
            <a:chOff x="0" y="0"/>
            <a:chExt cx="38100" cy="110172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8100" cy="1101725"/>
            </a:xfrm>
            <a:custGeom>
              <a:avLst/>
              <a:gdLst/>
              <a:ahLst/>
              <a:cxnLst/>
              <a:rect l="l" t="t" r="r" b="b"/>
              <a:pathLst>
                <a:path w="38100" h="1101725">
                  <a:moveTo>
                    <a:pt x="0" y="0"/>
                  </a:moveTo>
                  <a:lnTo>
                    <a:pt x="38100" y="0"/>
                  </a:lnTo>
                  <a:lnTo>
                    <a:pt x="38100" y="1101725"/>
                  </a:lnTo>
                  <a:lnTo>
                    <a:pt x="0" y="1101725"/>
                  </a:lnTo>
                  <a:close/>
                </a:path>
              </a:pathLst>
            </a:custGeom>
            <a:solidFill>
              <a:srgbClr val="224435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940</Words>
  <Application>Microsoft Office PowerPoint</Application>
  <PresentationFormat>Custom</PresentationFormat>
  <Paragraphs>167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More Sugar</vt:lpstr>
      <vt:lpstr>Heebo</vt:lpstr>
      <vt:lpstr>Calibri</vt:lpstr>
      <vt:lpstr>Overpass Light</vt:lpstr>
      <vt:lpstr>Arimo Bold</vt:lpstr>
      <vt:lpstr>Calibri (MS)</vt:lpstr>
      <vt:lpstr>Overpass Ultra-Bold</vt:lpstr>
      <vt:lpstr>Arimo</vt:lpstr>
      <vt:lpstr>Quattrocento Bold</vt:lpstr>
      <vt:lpstr>Aleo Bold</vt:lpstr>
      <vt:lpstr>Crimson Pro Semi Bold</vt:lpstr>
      <vt:lpstr>Calibri (MS) Bold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aam draft.pptx</dc:title>
  <dc:creator>Talha Saber</dc:creator>
  <cp:lastModifiedBy>Talha M Saber</cp:lastModifiedBy>
  <cp:revision>7</cp:revision>
  <dcterms:created xsi:type="dcterms:W3CDTF">2006-08-16T00:00:00Z</dcterms:created>
  <dcterms:modified xsi:type="dcterms:W3CDTF">2025-11-26T16:58:55Z</dcterms:modified>
  <dc:identifier>DAG2KZuVWyw</dc:identifier>
</cp:coreProperties>
</file>